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1.svg" ContentType="image/svg+xml"/>
  <Override PartName="/ppt/media/image12.svg" ContentType="image/svg+xml"/>
  <Override PartName="/ppt/media/image13.svg" ContentType="image/svg+xml"/>
  <Override PartName="/ppt/media/image14.svg" ContentType="image/svg+xml"/>
  <Override PartName="/ppt/media/image20.svg" ContentType="image/svg+xml"/>
  <Override PartName="/ppt/media/image21.svg" ContentType="image/svg+xml"/>
  <Override PartName="/ppt/media/image22.svg" ContentType="image/svg+xml"/>
  <Override PartName="/ppt/media/image23.svg" ContentType="image/svg+xml"/>
  <Override PartName="/ppt/media/image5.svg" ContentType="image/svg+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Lst>
  <p:sldSz cx="14630400" cy="8229600"/>
  <p:notesSz cx="8229600" cy="14630400"/>
  <p:embeddedFontLst>
    <p:embeddedFont>
      <p:font typeface="MuseoModerno Medium" pitchFamily="34" charset="0"/>
      <p:regular r:id="rId17"/>
    </p:embeddedFont>
    <p:embeddedFont>
      <p:font typeface="MuseoModerno Medium" pitchFamily="34" charset="-122"/>
      <p:regular r:id="rId18"/>
    </p:embeddedFont>
    <p:embeddedFont>
      <p:font typeface="MuseoModerno Medium" pitchFamily="34" charset="-120"/>
      <p:regular r:id="rId19"/>
    </p:embeddedFont>
    <p:embeddedFont>
      <p:font typeface="Source Sans 3" panose="020B0303030403020204" pitchFamily="34" charset="0"/>
      <p:regular r:id="rId20"/>
    </p:embeddedFont>
    <p:embeddedFont>
      <p:font typeface="Source Sans 3" panose="020B0303030403020204" pitchFamily="34" charset="-122"/>
      <p:regular r:id="rId21"/>
    </p:embeddedFont>
    <p:embeddedFont>
      <p:font typeface="Source Sans 3" panose="020B0303030403020204" pitchFamily="34" charset="-120"/>
      <p:regular r:id="rId22"/>
    </p:embeddedFont>
    <p:embeddedFont>
      <p:font typeface="Calibri" panose="020F0502020204030204" charset="0"/>
      <p:regular r:id="rId23"/>
      <p:bold r:id="rId24"/>
      <p:italic r:id="rId25"/>
      <p:bold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font" Target="fonts/font10.fntdata"/><Relationship Id="rId25" Type="http://schemas.openxmlformats.org/officeDocument/2006/relationships/font" Target="fonts/font9.fntdata"/><Relationship Id="rId24" Type="http://schemas.openxmlformats.org/officeDocument/2006/relationships/font" Target="fonts/font8.fntdata"/><Relationship Id="rId23" Type="http://schemas.openxmlformats.org/officeDocument/2006/relationships/font" Target="fonts/font7.fntdata"/><Relationship Id="rId22" Type="http://schemas.openxmlformats.org/officeDocument/2006/relationships/font" Target="fonts/font6.fntdata"/><Relationship Id="rId21" Type="http://schemas.openxmlformats.org/officeDocument/2006/relationships/font" Target="fonts/font5.fntdata"/><Relationship Id="rId20" Type="http://schemas.openxmlformats.org/officeDocument/2006/relationships/font" Target="fonts/font4.fntdata"/><Relationship Id="rId2" Type="http://schemas.openxmlformats.org/officeDocument/2006/relationships/theme" Target="theme/theme1.xml"/><Relationship Id="rId19" Type="http://schemas.openxmlformats.org/officeDocument/2006/relationships/font" Target="fonts/font3.fntdata"/><Relationship Id="rId18" Type="http://schemas.openxmlformats.org/officeDocument/2006/relationships/font" Target="fonts/font2.fntdata"/><Relationship Id="rId17" Type="http://schemas.openxmlformats.org/officeDocument/2006/relationships/font" Target="fonts/font1.fntdata"/><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p:spPr>
      </p:sp>
      <p:sp>
        <p:nvSpPr>
          <p:cNvPr id="3" name="Shape 1"/>
          <p:cNvSpPr/>
          <p:nvPr/>
        </p:nvSpPr>
        <p:spPr>
          <a:xfrm>
            <a:off x="0" y="0"/>
            <a:ext cx="14630400" cy="8229600"/>
          </a:xfrm>
          <a:prstGeom prst="rect">
            <a:avLst/>
          </a:prstGeom>
          <a:solidFill>
            <a:srgbClr val="FFFCF5"/>
          </a:solidFill>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4.xml"/><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14.svg"/><Relationship Id="rId7" Type="http://schemas.openxmlformats.org/officeDocument/2006/relationships/image" Target="../media/image13.svg"/><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4.png"/><Relationship Id="rId3" Type="http://schemas.openxmlformats.org/officeDocument/2006/relationships/image" Target="../media/image10.png"/><Relationship Id="rId2" Type="http://schemas.openxmlformats.org/officeDocument/2006/relationships/image" Target="../media/image9.png"/><Relationship Id="rId10" Type="http://schemas.openxmlformats.org/officeDocument/2006/relationships/notesSlide" Target="../notesSlides/notesSlide5.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8.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 Id="rId3" Type="http://schemas.openxmlformats.org/officeDocument/2006/relationships/image" Target="../media/image20.svg"/><Relationship Id="rId2" Type="http://schemas.openxmlformats.org/officeDocument/2006/relationships/image" Target="../media/image4.png"/><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0.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877026"/>
            <a:ext cx="7556421" cy="1860233"/>
          </a:xfrm>
          <a:prstGeom prst="rect">
            <a:avLst/>
          </a:prstGeom>
          <a:noFill/>
        </p:spPr>
        <p:txBody>
          <a:bodyPr wrap="square" lIns="0" tIns="0" rIns="0" bIns="0" rtlCol="0" anchor="t"/>
          <a:lstStyle/>
          <a:p>
            <a:pPr marL="0" indent="0" algn="l">
              <a:lnSpc>
                <a:spcPts val="4850"/>
              </a:lnSpc>
              <a:buNone/>
            </a:pPr>
            <a:r>
              <a:rPr lang="en-US" sz="3900" dirty="0">
                <a:solidFill>
                  <a:srgbClr val="124E73"/>
                </a:solidFill>
                <a:latin typeface="MuseoModerno Medium" pitchFamily="34" charset="0"/>
                <a:ea typeface="MuseoModerno Medium" pitchFamily="34" charset="-122"/>
                <a:cs typeface="MuseoModerno Medium" pitchFamily="34" charset="-120"/>
              </a:rPr>
              <a:t>Pengembangan Personal Branding Sebagai Peluang Usaha di Era Digital</a:t>
            </a:r>
            <a:endParaRPr lang="en-US" sz="3900" dirty="0"/>
          </a:p>
        </p:txBody>
      </p:sp>
      <p:sp>
        <p:nvSpPr>
          <p:cNvPr id="4" name="Text 1"/>
          <p:cNvSpPr/>
          <p:nvPr/>
        </p:nvSpPr>
        <p:spPr>
          <a:xfrm>
            <a:off x="6280190" y="5034915"/>
            <a:ext cx="7556421" cy="317540"/>
          </a:xfrm>
          <a:prstGeom prst="rect">
            <a:avLst/>
          </a:prstGeom>
          <a:noFill/>
        </p:spPr>
        <p:txBody>
          <a:bodyPr wrap="non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Transformasi Komunitas Pesilat Silat Walet Puti Menuju Kesuksesan di Dunia Digital</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805345"/>
            <a:ext cx="7556421" cy="1240155"/>
          </a:xfrm>
          <a:prstGeom prst="rect">
            <a:avLst/>
          </a:prstGeom>
          <a:noFill/>
        </p:spPr>
        <p:txBody>
          <a:bodyPr wrap="square" lIns="0" tIns="0" rIns="0" bIns="0" rtlCol="0" anchor="t"/>
          <a:lstStyle/>
          <a:p>
            <a:pPr marL="0" indent="0" algn="l">
              <a:lnSpc>
                <a:spcPts val="4850"/>
              </a:lnSpc>
              <a:buNone/>
            </a:pPr>
            <a:r>
              <a:rPr lang="en-US" sz="3900" dirty="0">
                <a:solidFill>
                  <a:srgbClr val="124E73"/>
                </a:solidFill>
                <a:latin typeface="MuseoModerno Medium" pitchFamily="34" charset="0"/>
                <a:ea typeface="MuseoModerno Medium" pitchFamily="34" charset="-122"/>
                <a:cs typeface="MuseoModerno Medium" pitchFamily="34" charset="-120"/>
              </a:rPr>
              <a:t>Mengapa Personal Branding Penting untuk Pesilat?</a:t>
            </a:r>
            <a:endParaRPr lang="en-US" sz="3900" dirty="0"/>
          </a:p>
        </p:txBody>
      </p:sp>
      <p:sp>
        <p:nvSpPr>
          <p:cNvPr id="4" name="Text 1"/>
          <p:cNvSpPr/>
          <p:nvPr/>
        </p:nvSpPr>
        <p:spPr>
          <a:xfrm>
            <a:off x="6280190" y="3343156"/>
            <a:ext cx="7556421" cy="1587698"/>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Di era digital yang serba cepat, visibilitas menjadi kunci utama dalam membangun reputasi dan menciptakan peluang. Personal branding bukan sekadar pameran diri, melainkan cara strategis untuk menonjol di tengah kompetisi yang ketat. Bagi komunitas pesilat, branding yang kuat dapat membuka pintu menuju kolaborasi, sponsorship, dan peluang usaha yang belum pernah ada sebelumnya.</a:t>
            </a:r>
            <a:endParaRPr lang="en-US" sz="1550" dirty="0"/>
          </a:p>
        </p:txBody>
      </p:sp>
      <p:sp>
        <p:nvSpPr>
          <p:cNvPr id="5" name="Text 2"/>
          <p:cNvSpPr/>
          <p:nvPr/>
        </p:nvSpPr>
        <p:spPr>
          <a:xfrm>
            <a:off x="6280190" y="5154097"/>
            <a:ext cx="7556421" cy="127015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Silat Walet Puti memiliki warisan budaya yang kuat dan filosofi yang dalam. Personal branding membantu melestarikan nilai-nilai luhur ini sambil membuka peluang baru di pasar digital. Riset menunjukkan bahwa media digital sangat efektif untuk promosi seni bela diri dan membangun identitas budaya yang kuat (UIB, 2021; UPNVJ, 2025).</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2208609"/>
            <a:ext cx="9269849" cy="620078"/>
          </a:xfrm>
          <a:prstGeom prst="rect">
            <a:avLst/>
          </a:prstGeom>
          <a:noFill/>
        </p:spPr>
        <p:txBody>
          <a:bodyPr wrap="none" lIns="0" tIns="0" rIns="0" bIns="0" rtlCol="0" anchor="t"/>
          <a:lstStyle/>
          <a:p>
            <a:pPr marL="0" indent="0" algn="l">
              <a:lnSpc>
                <a:spcPts val="4850"/>
              </a:lnSpc>
              <a:buNone/>
            </a:pPr>
            <a:r>
              <a:rPr lang="en-US" sz="3900" dirty="0">
                <a:solidFill>
                  <a:srgbClr val="124E73"/>
                </a:solidFill>
                <a:latin typeface="MuseoModerno Medium" pitchFamily="34" charset="0"/>
                <a:ea typeface="MuseoModerno Medium" pitchFamily="34" charset="-122"/>
                <a:cs typeface="MuseoModerno Medium" pitchFamily="34" charset="-120"/>
              </a:rPr>
              <a:t>Memahami Kekuatan Silat Walet Puti</a:t>
            </a:r>
            <a:endParaRPr lang="en-US" sz="3900" dirty="0"/>
          </a:p>
        </p:txBody>
      </p:sp>
      <p:sp>
        <p:nvSpPr>
          <p:cNvPr id="3" name="Shape 1"/>
          <p:cNvSpPr/>
          <p:nvPr/>
        </p:nvSpPr>
        <p:spPr>
          <a:xfrm>
            <a:off x="793790" y="3225522"/>
            <a:ext cx="6422231" cy="2254687"/>
          </a:xfrm>
          <a:prstGeom prst="roundRect">
            <a:avLst>
              <a:gd name="adj" fmla="val 1320"/>
            </a:avLst>
          </a:prstGeom>
          <a:solidFill>
            <a:srgbClr val="F3EEE3"/>
          </a:solidFill>
        </p:spPr>
      </p:sp>
      <p:sp>
        <p:nvSpPr>
          <p:cNvPr id="4" name="Shape 2"/>
          <p:cNvSpPr/>
          <p:nvPr/>
        </p:nvSpPr>
        <p:spPr>
          <a:xfrm>
            <a:off x="992148" y="3423880"/>
            <a:ext cx="595313" cy="595313"/>
          </a:xfrm>
          <a:prstGeom prst="roundRect">
            <a:avLst>
              <a:gd name="adj" fmla="val 15358451"/>
            </a:avLst>
          </a:prstGeom>
          <a:solidFill>
            <a:srgbClr val="325F7B"/>
          </a:solidFill>
        </p:spPr>
      </p:sp>
      <p:pic>
        <p:nvPicPr>
          <p:cNvPr id="5"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55859" y="3587472"/>
            <a:ext cx="267891" cy="267891"/>
          </a:xfrm>
          <a:prstGeom prst="rect">
            <a:avLst/>
          </a:prstGeom>
        </p:spPr>
      </p:pic>
      <p:sp>
        <p:nvSpPr>
          <p:cNvPr id="6" name="Text 3"/>
          <p:cNvSpPr/>
          <p:nvPr/>
        </p:nvSpPr>
        <p:spPr>
          <a:xfrm>
            <a:off x="992148" y="4217551"/>
            <a:ext cx="2480905" cy="310158"/>
          </a:xfrm>
          <a:prstGeom prst="rect">
            <a:avLst/>
          </a:prstGeom>
          <a:noFill/>
        </p:spPr>
        <p:txBody>
          <a:bodyPr wrap="none" lIns="0" tIns="0" rIns="0" bIns="0" rtlCol="0" anchor="t"/>
          <a:lstStyle/>
          <a:p>
            <a:pPr marL="0" indent="0" algn="l">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Nilai Unik</a:t>
            </a:r>
            <a:endParaRPr lang="en-US" sz="1950" dirty="0"/>
          </a:p>
        </p:txBody>
      </p:sp>
      <p:sp>
        <p:nvSpPr>
          <p:cNvPr id="7" name="Text 4"/>
          <p:cNvSpPr/>
          <p:nvPr/>
        </p:nvSpPr>
        <p:spPr>
          <a:xfrm>
            <a:off x="992148" y="4646771"/>
            <a:ext cx="6025515" cy="63507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Identifikasi teknik khas, filosofi mendalam, sejarah panjang, dan kekuatan komunitas Silat Walet Puti</a:t>
            </a:r>
            <a:endParaRPr lang="en-US" sz="1550" dirty="0"/>
          </a:p>
        </p:txBody>
      </p:sp>
      <p:sp>
        <p:nvSpPr>
          <p:cNvPr id="8" name="Shape 5"/>
          <p:cNvSpPr/>
          <p:nvPr/>
        </p:nvSpPr>
        <p:spPr>
          <a:xfrm>
            <a:off x="7414379" y="3225522"/>
            <a:ext cx="6422231" cy="2254687"/>
          </a:xfrm>
          <a:prstGeom prst="roundRect">
            <a:avLst>
              <a:gd name="adj" fmla="val 1320"/>
            </a:avLst>
          </a:prstGeom>
          <a:solidFill>
            <a:srgbClr val="F3EEE3"/>
          </a:solidFill>
        </p:spPr>
      </p:sp>
      <p:sp>
        <p:nvSpPr>
          <p:cNvPr id="9" name="Shape 6"/>
          <p:cNvSpPr/>
          <p:nvPr/>
        </p:nvSpPr>
        <p:spPr>
          <a:xfrm>
            <a:off x="7612737" y="3423880"/>
            <a:ext cx="595313" cy="595313"/>
          </a:xfrm>
          <a:prstGeom prst="roundRect">
            <a:avLst>
              <a:gd name="adj" fmla="val 15358451"/>
            </a:avLst>
          </a:prstGeom>
          <a:solidFill>
            <a:srgbClr val="325F7B"/>
          </a:solidFill>
        </p:spPr>
      </p:sp>
      <p:pic>
        <p:nvPicPr>
          <p:cNvPr id="10" name="Image 1" descr="preencoded.png"/>
          <p:cNvPicPr>
            <a:picLocks noChangeAspect="1"/>
          </p:cNvPicPr>
          <p:nvPr/>
        </p:nvPicPr>
        <p:blipFill>
          <a:blip r:embed="rId1">
            <a:extLst>
              <a:ext uri="{96DAC541-7B7A-43D3-8B79-37D633B846F1}">
                <asvg:svgBlip xmlns:asvg="http://schemas.microsoft.com/office/drawing/2016/SVG/main" r:embed="rId3"/>
              </a:ext>
            </a:extLst>
          </a:blip>
          <a:stretch>
            <a:fillRect/>
          </a:stretch>
        </p:blipFill>
        <p:spPr>
          <a:xfrm>
            <a:off x="7776448" y="3587472"/>
            <a:ext cx="267891" cy="267891"/>
          </a:xfrm>
          <a:prstGeom prst="rect">
            <a:avLst/>
          </a:prstGeom>
        </p:spPr>
      </p:pic>
      <p:sp>
        <p:nvSpPr>
          <p:cNvPr id="11" name="Text 7"/>
          <p:cNvSpPr/>
          <p:nvPr/>
        </p:nvSpPr>
        <p:spPr>
          <a:xfrm>
            <a:off x="7612737" y="4217551"/>
            <a:ext cx="2480905" cy="310158"/>
          </a:xfrm>
          <a:prstGeom prst="rect">
            <a:avLst/>
          </a:prstGeom>
          <a:noFill/>
        </p:spPr>
        <p:txBody>
          <a:bodyPr wrap="none" lIns="0" tIns="0" rIns="0" bIns="0" rtlCol="0" anchor="t"/>
          <a:lstStyle/>
          <a:p>
            <a:pPr marL="0" indent="0" algn="l">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Diferensiasi</a:t>
            </a:r>
            <a:endParaRPr lang="en-US" sz="1950" dirty="0"/>
          </a:p>
        </p:txBody>
      </p:sp>
      <p:sp>
        <p:nvSpPr>
          <p:cNvPr id="12" name="Text 8"/>
          <p:cNvSpPr/>
          <p:nvPr/>
        </p:nvSpPr>
        <p:spPr>
          <a:xfrm>
            <a:off x="7612737" y="4646771"/>
            <a:ext cx="6025515" cy="63507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Tentukan apa yang membuat Silat Walet Puti berbeda dari perguruan silat lainnya di pasar</a:t>
            </a:r>
            <a:endParaRPr lang="en-US" sz="1550" dirty="0"/>
          </a:p>
        </p:txBody>
      </p:sp>
      <p:sp>
        <p:nvSpPr>
          <p:cNvPr id="13" name="Text 9"/>
          <p:cNvSpPr/>
          <p:nvPr/>
        </p:nvSpPr>
        <p:spPr>
          <a:xfrm>
            <a:off x="793790" y="5703451"/>
            <a:ext cx="13042821" cy="317540"/>
          </a:xfrm>
          <a:prstGeom prst="rect">
            <a:avLst/>
          </a:prstGeom>
          <a:noFill/>
        </p:spPr>
        <p:txBody>
          <a:bodyPr wrap="none" lIns="0" tIns="0" rIns="0" bIns="0" rtlCol="0" anchor="t"/>
          <a:lstStyle/>
          <a:p>
            <a:pPr marL="0" indent="0" algn="l">
              <a:lnSpc>
                <a:spcPts val="2500"/>
              </a:lnSpc>
              <a:buNone/>
            </a:pP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668893"/>
            <a:ext cx="7556421" cy="1240155"/>
          </a:xfrm>
          <a:prstGeom prst="rect">
            <a:avLst/>
          </a:prstGeom>
          <a:noFill/>
        </p:spPr>
        <p:txBody>
          <a:bodyPr wrap="square" lIns="0" tIns="0" rIns="0" bIns="0" rtlCol="0" anchor="t"/>
          <a:lstStyle/>
          <a:p>
            <a:pPr marL="0" indent="0" algn="l">
              <a:lnSpc>
                <a:spcPts val="4850"/>
              </a:lnSpc>
              <a:buNone/>
            </a:pPr>
            <a:r>
              <a:rPr lang="en-US" sz="3900" dirty="0">
                <a:solidFill>
                  <a:srgbClr val="124E73"/>
                </a:solidFill>
                <a:latin typeface="MuseoModerno Medium" pitchFamily="34" charset="0"/>
                <a:ea typeface="MuseoModerno Medium" pitchFamily="34" charset="-122"/>
                <a:cs typeface="MuseoModerno Medium" pitchFamily="34" charset="-120"/>
              </a:rPr>
              <a:t>Membangun Identitas Digital Anda</a:t>
            </a:r>
            <a:endParaRPr lang="en-US" sz="3900" dirty="0"/>
          </a:p>
        </p:txBody>
      </p:sp>
      <p:sp>
        <p:nvSpPr>
          <p:cNvPr id="4" name="Text 1"/>
          <p:cNvSpPr/>
          <p:nvPr/>
        </p:nvSpPr>
        <p:spPr>
          <a:xfrm>
            <a:off x="6280190" y="2206704"/>
            <a:ext cx="396835" cy="248007"/>
          </a:xfrm>
          <a:prstGeom prst="rect">
            <a:avLst/>
          </a:prstGeom>
          <a:noFill/>
        </p:spPr>
        <p:txBody>
          <a:bodyPr wrap="none" lIns="0" tIns="0" rIns="0" bIns="0" rtlCol="0" anchor="t"/>
          <a:lstStyle/>
          <a:p>
            <a:pPr marL="0" indent="0" algn="l">
              <a:lnSpc>
                <a:spcPts val="2500"/>
              </a:lnSpc>
              <a:buNone/>
            </a:pPr>
            <a:r>
              <a:rPr lang="en-US" sz="1550" dirty="0">
                <a:solidFill>
                  <a:srgbClr val="2B4150"/>
                </a:solidFill>
                <a:latin typeface="MuseoModerno Light" pitchFamily="34" charset="0"/>
                <a:ea typeface="MuseoModerno Light" pitchFamily="34" charset="-122"/>
                <a:cs typeface="MuseoModerno Light" pitchFamily="34" charset="-120"/>
              </a:rPr>
              <a:t>01</a:t>
            </a:r>
            <a:endParaRPr lang="en-US" sz="1550" dirty="0"/>
          </a:p>
        </p:txBody>
      </p:sp>
      <p:sp>
        <p:nvSpPr>
          <p:cNvPr id="5" name="Shape 2"/>
          <p:cNvSpPr/>
          <p:nvPr/>
        </p:nvSpPr>
        <p:spPr>
          <a:xfrm>
            <a:off x="6280190" y="2521029"/>
            <a:ext cx="3679031" cy="22860"/>
          </a:xfrm>
          <a:prstGeom prst="rect">
            <a:avLst/>
          </a:prstGeom>
          <a:solidFill>
            <a:srgbClr val="325F7B"/>
          </a:solidFill>
        </p:spPr>
      </p:sp>
      <p:sp>
        <p:nvSpPr>
          <p:cNvPr id="6" name="Text 3"/>
          <p:cNvSpPr/>
          <p:nvPr/>
        </p:nvSpPr>
        <p:spPr>
          <a:xfrm>
            <a:off x="6280190" y="2665928"/>
            <a:ext cx="2480905" cy="310158"/>
          </a:xfrm>
          <a:prstGeom prst="rect">
            <a:avLst/>
          </a:prstGeom>
          <a:noFill/>
        </p:spPr>
        <p:txBody>
          <a:bodyPr wrap="none" lIns="0" tIns="0" rIns="0" bIns="0" rtlCol="0" anchor="t"/>
          <a:lstStyle/>
          <a:p>
            <a:pPr marL="0" indent="0" algn="l">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Visual Storytelling</a:t>
            </a:r>
            <a:endParaRPr lang="en-US" sz="1950" dirty="0"/>
          </a:p>
        </p:txBody>
      </p:sp>
      <p:sp>
        <p:nvSpPr>
          <p:cNvPr id="7" name="Text 4"/>
          <p:cNvSpPr/>
          <p:nvPr/>
        </p:nvSpPr>
        <p:spPr>
          <a:xfrm>
            <a:off x="6280190" y="3095149"/>
            <a:ext cx="3679031" cy="127015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Gunakan foto dan video berkualitas tinggi yang menampilkan keindahan gerakan, semangat latihan, dan kebersamaan anggota dalam suasana otentik</a:t>
            </a:r>
            <a:endParaRPr lang="en-US" sz="1550" dirty="0"/>
          </a:p>
        </p:txBody>
      </p:sp>
      <p:sp>
        <p:nvSpPr>
          <p:cNvPr id="8" name="Text 5"/>
          <p:cNvSpPr/>
          <p:nvPr/>
        </p:nvSpPr>
        <p:spPr>
          <a:xfrm>
            <a:off x="10157579" y="2206704"/>
            <a:ext cx="396835" cy="248007"/>
          </a:xfrm>
          <a:prstGeom prst="rect">
            <a:avLst/>
          </a:prstGeom>
          <a:noFill/>
        </p:spPr>
        <p:txBody>
          <a:bodyPr wrap="none" lIns="0" tIns="0" rIns="0" bIns="0" rtlCol="0" anchor="t"/>
          <a:lstStyle/>
          <a:p>
            <a:pPr marL="0" indent="0" algn="l">
              <a:lnSpc>
                <a:spcPts val="2500"/>
              </a:lnSpc>
              <a:buNone/>
            </a:pPr>
            <a:r>
              <a:rPr lang="en-US" sz="1550" dirty="0">
                <a:solidFill>
                  <a:srgbClr val="2B4150"/>
                </a:solidFill>
                <a:latin typeface="MuseoModerno Light" pitchFamily="34" charset="0"/>
                <a:ea typeface="MuseoModerno Light" pitchFamily="34" charset="-122"/>
                <a:cs typeface="MuseoModerno Light" pitchFamily="34" charset="-120"/>
              </a:rPr>
              <a:t>02</a:t>
            </a:r>
            <a:endParaRPr lang="en-US" sz="1550" dirty="0"/>
          </a:p>
        </p:txBody>
      </p:sp>
      <p:sp>
        <p:nvSpPr>
          <p:cNvPr id="9" name="Shape 6"/>
          <p:cNvSpPr/>
          <p:nvPr/>
        </p:nvSpPr>
        <p:spPr>
          <a:xfrm>
            <a:off x="10157579" y="2521029"/>
            <a:ext cx="3679031" cy="22860"/>
          </a:xfrm>
          <a:prstGeom prst="rect">
            <a:avLst/>
          </a:prstGeom>
          <a:solidFill>
            <a:srgbClr val="325F7B"/>
          </a:solidFill>
        </p:spPr>
      </p:sp>
      <p:sp>
        <p:nvSpPr>
          <p:cNvPr id="10" name="Text 7"/>
          <p:cNvSpPr/>
          <p:nvPr/>
        </p:nvSpPr>
        <p:spPr>
          <a:xfrm>
            <a:off x="10157579" y="2665928"/>
            <a:ext cx="2480905" cy="310158"/>
          </a:xfrm>
          <a:prstGeom prst="rect">
            <a:avLst/>
          </a:prstGeom>
          <a:noFill/>
        </p:spPr>
        <p:txBody>
          <a:bodyPr wrap="none" lIns="0" tIns="0" rIns="0" bIns="0" rtlCol="0" anchor="t"/>
          <a:lstStyle/>
          <a:p>
            <a:pPr marL="0" indent="0" algn="l">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Narasi yang Kuat</a:t>
            </a:r>
            <a:endParaRPr lang="en-US" sz="1950" dirty="0"/>
          </a:p>
        </p:txBody>
      </p:sp>
      <p:sp>
        <p:nvSpPr>
          <p:cNvPr id="11" name="Text 8"/>
          <p:cNvSpPr/>
          <p:nvPr/>
        </p:nvSpPr>
        <p:spPr>
          <a:xfrm>
            <a:off x="10157579" y="3095149"/>
            <a:ext cx="3679031" cy="127015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Ceritakan kisah inspiratif di balik Silat Walet Puti, perjalanan para pendekar, dan nilai-nilai luhur yang diajarkan dengan cara yang menyentuh hati</a:t>
            </a:r>
            <a:endParaRPr lang="en-US" sz="1550" dirty="0"/>
          </a:p>
        </p:txBody>
      </p:sp>
      <p:sp>
        <p:nvSpPr>
          <p:cNvPr id="12" name="Text 9"/>
          <p:cNvSpPr/>
          <p:nvPr/>
        </p:nvSpPr>
        <p:spPr>
          <a:xfrm>
            <a:off x="6280190" y="4712494"/>
            <a:ext cx="396835" cy="248007"/>
          </a:xfrm>
          <a:prstGeom prst="rect">
            <a:avLst/>
          </a:prstGeom>
          <a:noFill/>
        </p:spPr>
        <p:txBody>
          <a:bodyPr wrap="none" lIns="0" tIns="0" rIns="0" bIns="0" rtlCol="0" anchor="t"/>
          <a:lstStyle/>
          <a:p>
            <a:pPr marL="0" indent="0" algn="l">
              <a:lnSpc>
                <a:spcPts val="2500"/>
              </a:lnSpc>
              <a:buNone/>
            </a:pPr>
            <a:r>
              <a:rPr lang="en-US" sz="1550" dirty="0">
                <a:solidFill>
                  <a:srgbClr val="2B4150"/>
                </a:solidFill>
                <a:latin typeface="MuseoModerno Light" pitchFamily="34" charset="0"/>
                <a:ea typeface="MuseoModerno Light" pitchFamily="34" charset="-122"/>
                <a:cs typeface="MuseoModerno Light" pitchFamily="34" charset="-120"/>
              </a:rPr>
              <a:t>03</a:t>
            </a:r>
            <a:endParaRPr lang="en-US" sz="1550" dirty="0"/>
          </a:p>
        </p:txBody>
      </p:sp>
      <p:sp>
        <p:nvSpPr>
          <p:cNvPr id="13" name="Shape 10"/>
          <p:cNvSpPr/>
          <p:nvPr/>
        </p:nvSpPr>
        <p:spPr>
          <a:xfrm>
            <a:off x="6280190" y="5026819"/>
            <a:ext cx="7556421" cy="22860"/>
          </a:xfrm>
          <a:prstGeom prst="rect">
            <a:avLst/>
          </a:prstGeom>
          <a:solidFill>
            <a:srgbClr val="325F7B"/>
          </a:solidFill>
        </p:spPr>
      </p:sp>
      <p:sp>
        <p:nvSpPr>
          <p:cNvPr id="14" name="Text 11"/>
          <p:cNvSpPr/>
          <p:nvPr/>
        </p:nvSpPr>
        <p:spPr>
          <a:xfrm>
            <a:off x="6280190" y="5171718"/>
            <a:ext cx="2480905" cy="310158"/>
          </a:xfrm>
          <a:prstGeom prst="rect">
            <a:avLst/>
          </a:prstGeom>
          <a:noFill/>
        </p:spPr>
        <p:txBody>
          <a:bodyPr wrap="none" lIns="0" tIns="0" rIns="0" bIns="0" rtlCol="0" anchor="t"/>
          <a:lstStyle/>
          <a:p>
            <a:pPr marL="0" indent="0" algn="l">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Kampanye Hashtag</a:t>
            </a:r>
            <a:endParaRPr lang="en-US" sz="1950" dirty="0"/>
          </a:p>
        </p:txBody>
      </p:sp>
      <p:sp>
        <p:nvSpPr>
          <p:cNvPr id="15" name="Text 12"/>
          <p:cNvSpPr/>
          <p:nvPr/>
        </p:nvSpPr>
        <p:spPr>
          <a:xfrm>
            <a:off x="6280190" y="5600938"/>
            <a:ext cx="7556421" cy="63507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Buat hashtag unik seperti #SilatWaletPutiDigital atau #PesilatWaletPutiMaju untuk meningkatkan jangkauan dan membangun komunitas online</a:t>
            </a:r>
            <a:endParaRPr lang="en-US" sz="1550" dirty="0"/>
          </a:p>
        </p:txBody>
      </p:sp>
      <p:sp>
        <p:nvSpPr>
          <p:cNvPr id="16" name="Text 13"/>
          <p:cNvSpPr/>
          <p:nvPr/>
        </p:nvSpPr>
        <p:spPr>
          <a:xfrm>
            <a:off x="6280190" y="6608088"/>
            <a:ext cx="7556421" cy="95261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Platform seperti Instagram, TikTok, dan YouTube sangat efektif untuk strategi ini. Konsistensi dalam posting dan kualitas konten menjadi kunci utama dalam membangun identitas digital yang kuat dan mudah dikenali (UPNVJ, 2025).</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56905" y="443389"/>
            <a:ext cx="7547134" cy="503873"/>
          </a:xfrm>
          <a:prstGeom prst="rect">
            <a:avLst/>
          </a:prstGeom>
          <a:noFill/>
        </p:spPr>
        <p:txBody>
          <a:bodyPr wrap="none" lIns="0" tIns="0" rIns="0" bIns="0" rtlCol="0" anchor="t"/>
          <a:lstStyle/>
          <a:p>
            <a:pPr marL="0" indent="0" algn="l">
              <a:lnSpc>
                <a:spcPts val="3950"/>
              </a:lnSpc>
              <a:buNone/>
            </a:pPr>
            <a:r>
              <a:rPr lang="en-US" sz="3150" dirty="0">
                <a:solidFill>
                  <a:srgbClr val="124E73"/>
                </a:solidFill>
                <a:latin typeface="MuseoModerno Medium" pitchFamily="34" charset="0"/>
                <a:ea typeface="MuseoModerno Medium" pitchFamily="34" charset="-122"/>
                <a:cs typeface="MuseoModerno Medium" pitchFamily="34" charset="-120"/>
              </a:rPr>
              <a:t>Peluang Usaha dari Personal Branding</a:t>
            </a:r>
            <a:endParaRPr lang="en-US" sz="3150" dirty="0"/>
          </a:p>
        </p:txBody>
      </p:sp>
      <p:pic>
        <p:nvPicPr>
          <p:cNvPr id="3" name="Image 0" descr="preencoded.png"/>
          <p:cNvPicPr>
            <a:picLocks noChangeAspect="1"/>
          </p:cNvPicPr>
          <p:nvPr/>
        </p:nvPicPr>
        <p:blipFill>
          <a:blip r:embed="rId1"/>
          <a:stretch>
            <a:fillRect/>
          </a:stretch>
        </p:blipFill>
        <p:spPr>
          <a:xfrm>
            <a:off x="1007110" y="1231265"/>
            <a:ext cx="3684905" cy="3529330"/>
          </a:xfrm>
          <a:prstGeom prst="rect">
            <a:avLst/>
          </a:prstGeom>
        </p:spPr>
      </p:pic>
      <p:pic>
        <p:nvPicPr>
          <p:cNvPr id="4" name="Image 1" descr="preencoded.png"/>
          <p:cNvPicPr>
            <a:picLocks noChangeAspect="1"/>
          </p:cNvPicPr>
          <p:nvPr/>
        </p:nvPicPr>
        <p:blipFill>
          <a:blip r:embed="rId2"/>
          <a:stretch>
            <a:fillRect/>
          </a:stretch>
        </p:blipFill>
        <p:spPr>
          <a:xfrm>
            <a:off x="5941060" y="1165860"/>
            <a:ext cx="3132455" cy="3660775"/>
          </a:xfrm>
          <a:prstGeom prst="rect">
            <a:avLst/>
          </a:prstGeom>
        </p:spPr>
      </p:pic>
      <p:pic>
        <p:nvPicPr>
          <p:cNvPr id="5" name="Image 2" descr="preencoded.png"/>
          <p:cNvPicPr>
            <a:picLocks noChangeAspect="1"/>
          </p:cNvPicPr>
          <p:nvPr/>
        </p:nvPicPr>
        <p:blipFill>
          <a:blip r:embed="rId3"/>
          <a:stretch>
            <a:fillRect/>
          </a:stretch>
        </p:blipFill>
        <p:spPr>
          <a:xfrm>
            <a:off x="10322560" y="297815"/>
            <a:ext cx="2454275" cy="4833620"/>
          </a:xfrm>
          <a:prstGeom prst="rect">
            <a:avLst/>
          </a:prstGeom>
        </p:spPr>
      </p:pic>
      <p:pic>
        <p:nvPicPr>
          <p:cNvPr id="6" name="Image 3"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6905" y="4564380"/>
            <a:ext cx="403146" cy="403146"/>
          </a:xfrm>
          <a:prstGeom prst="rect">
            <a:avLst/>
          </a:prstGeom>
        </p:spPr>
      </p:pic>
      <p:sp>
        <p:nvSpPr>
          <p:cNvPr id="7" name="Text 1"/>
          <p:cNvSpPr/>
          <p:nvPr/>
        </p:nvSpPr>
        <p:spPr>
          <a:xfrm>
            <a:off x="956905" y="5131237"/>
            <a:ext cx="2015728" cy="251936"/>
          </a:xfrm>
          <a:prstGeom prst="rect">
            <a:avLst/>
          </a:prstGeom>
          <a:noFill/>
        </p:spPr>
        <p:txBody>
          <a:bodyPr wrap="none" lIns="0" tIns="0" rIns="0" bIns="0" rtlCol="0" anchor="t"/>
          <a:lstStyle/>
          <a:p>
            <a:pPr marL="0" indent="0" algn="l">
              <a:lnSpc>
                <a:spcPts val="1950"/>
              </a:lnSpc>
              <a:buNone/>
            </a:pPr>
            <a:r>
              <a:rPr lang="en-US" sz="1550" dirty="0">
                <a:solidFill>
                  <a:srgbClr val="2B4150"/>
                </a:solidFill>
                <a:latin typeface="MuseoModerno Medium" pitchFamily="34" charset="0"/>
                <a:ea typeface="MuseoModerno Medium" pitchFamily="34" charset="-122"/>
                <a:cs typeface="MuseoModerno Medium" pitchFamily="34" charset="-120"/>
              </a:rPr>
              <a:t>Online &amp; Workshop</a:t>
            </a:r>
            <a:endParaRPr lang="en-US" sz="1550" dirty="0"/>
          </a:p>
        </p:txBody>
      </p:sp>
      <p:sp>
        <p:nvSpPr>
          <p:cNvPr id="8" name="Text 2"/>
          <p:cNvSpPr/>
          <p:nvPr/>
        </p:nvSpPr>
        <p:spPr>
          <a:xfrm>
            <a:off x="956905" y="5461754"/>
            <a:ext cx="6276380" cy="701159"/>
          </a:xfrm>
          <a:prstGeom prst="rect">
            <a:avLst/>
          </a:prstGeom>
          <a:noFill/>
        </p:spPr>
        <p:txBody>
          <a:bodyPr wrap="square" lIns="0" tIns="0" rIns="0" bIns="0" rtlCol="0" anchor="t"/>
          <a:lstStyle/>
          <a:p>
            <a:pPr marL="0" indent="0" algn="l">
              <a:lnSpc>
                <a:spcPts val="1800"/>
              </a:lnSpc>
              <a:buNone/>
            </a:pPr>
            <a:r>
              <a:rPr lang="en-US" sz="12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Tawarkan pelatihan teknik dasar atau lanjutan secara virtual dengan jadwal fleksibel. Sistem pembelajaran digital membuka akses kepada peserta dari berbagai daerah tanpa batasan geografis.</a:t>
            </a:r>
            <a:endParaRPr lang="en-US" sz="1250" dirty="0"/>
          </a:p>
        </p:txBody>
      </p:sp>
      <p:pic>
        <p:nvPicPr>
          <p:cNvPr id="9" name="Image 4" descr="preencoded.png"/>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7396996" y="4564380"/>
            <a:ext cx="403146" cy="403146"/>
          </a:xfrm>
          <a:prstGeom prst="rect">
            <a:avLst/>
          </a:prstGeom>
        </p:spPr>
      </p:pic>
      <p:sp>
        <p:nvSpPr>
          <p:cNvPr id="10" name="Text 3"/>
          <p:cNvSpPr/>
          <p:nvPr/>
        </p:nvSpPr>
        <p:spPr>
          <a:xfrm>
            <a:off x="7396996" y="5131237"/>
            <a:ext cx="2438400" cy="251936"/>
          </a:xfrm>
          <a:prstGeom prst="rect">
            <a:avLst/>
          </a:prstGeom>
          <a:noFill/>
        </p:spPr>
        <p:txBody>
          <a:bodyPr wrap="none" lIns="0" tIns="0" rIns="0" bIns="0" rtlCol="0" anchor="t"/>
          <a:lstStyle/>
          <a:p>
            <a:pPr marL="0" indent="0" algn="l">
              <a:lnSpc>
                <a:spcPts val="1950"/>
              </a:lnSpc>
              <a:buNone/>
            </a:pPr>
            <a:r>
              <a:rPr lang="en-US" sz="1550" dirty="0">
                <a:solidFill>
                  <a:srgbClr val="2B4150"/>
                </a:solidFill>
                <a:latin typeface="MuseoModerno Medium" pitchFamily="34" charset="0"/>
                <a:ea typeface="MuseoModerno Medium" pitchFamily="34" charset="-122"/>
                <a:cs typeface="MuseoModerno Medium" pitchFamily="34" charset="-120"/>
              </a:rPr>
              <a:t>Merchandise Berkualitas</a:t>
            </a:r>
            <a:endParaRPr lang="en-US" sz="1550" dirty="0"/>
          </a:p>
        </p:txBody>
      </p:sp>
      <p:sp>
        <p:nvSpPr>
          <p:cNvPr id="11" name="Text 4"/>
          <p:cNvSpPr/>
          <p:nvPr/>
        </p:nvSpPr>
        <p:spPr>
          <a:xfrm>
            <a:off x="7396996" y="5461754"/>
            <a:ext cx="6276380" cy="701159"/>
          </a:xfrm>
          <a:prstGeom prst="rect">
            <a:avLst/>
          </a:prstGeom>
          <a:noFill/>
        </p:spPr>
        <p:txBody>
          <a:bodyPr wrap="square" lIns="0" tIns="0" rIns="0" bIns="0" rtlCol="0" anchor="t"/>
          <a:lstStyle/>
          <a:p>
            <a:pPr marL="0" indent="0" algn="l">
              <a:lnSpc>
                <a:spcPts val="1800"/>
              </a:lnSpc>
              <a:buNone/>
            </a:pPr>
            <a:r>
              <a:rPr lang="en-US" sz="12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Desain dan jual pakaian, aksesoris, atau perlengkapan silat dengan logo Silat Walet Puti yang keren. Merchandise tidak hanya menjadi sumber pendapatan, tetapi juga alat promosi yang efektif.</a:t>
            </a:r>
            <a:endParaRPr lang="en-US" sz="1250" dirty="0"/>
          </a:p>
        </p:txBody>
      </p:sp>
      <p:pic>
        <p:nvPicPr>
          <p:cNvPr id="12" name="Image 5" descr="preencoded.png"/>
          <p:cNvPicPr>
            <a:picLocks noChangeAspect="1"/>
          </p:cNvPicPr>
          <p:nvPr/>
        </p:nvPicPr>
        <p:blipFill>
          <a:blip r:embed="rId4">
            <a:extLst>
              <a:ext uri="{96DAC541-7B7A-43D3-8B79-37D633B846F1}">
                <asvg:svgBlip xmlns:asvg="http://schemas.microsoft.com/office/drawing/2016/SVG/main" r:embed="rId7"/>
              </a:ext>
            </a:extLst>
          </a:blip>
          <a:stretch>
            <a:fillRect/>
          </a:stretch>
        </p:blipFill>
        <p:spPr>
          <a:xfrm>
            <a:off x="956905" y="6424851"/>
            <a:ext cx="403146" cy="403146"/>
          </a:xfrm>
          <a:prstGeom prst="rect">
            <a:avLst/>
          </a:prstGeom>
        </p:spPr>
      </p:pic>
      <p:sp>
        <p:nvSpPr>
          <p:cNvPr id="13" name="Text 5"/>
          <p:cNvSpPr/>
          <p:nvPr/>
        </p:nvSpPr>
        <p:spPr>
          <a:xfrm>
            <a:off x="956905" y="6991707"/>
            <a:ext cx="2554486" cy="251936"/>
          </a:xfrm>
          <a:prstGeom prst="rect">
            <a:avLst/>
          </a:prstGeom>
          <a:noFill/>
        </p:spPr>
        <p:txBody>
          <a:bodyPr wrap="none" lIns="0" tIns="0" rIns="0" bIns="0" rtlCol="0" anchor="t"/>
          <a:lstStyle/>
          <a:p>
            <a:pPr marL="0" indent="0" algn="l">
              <a:lnSpc>
                <a:spcPts val="1950"/>
              </a:lnSpc>
              <a:buNone/>
            </a:pPr>
            <a:r>
              <a:rPr lang="en-US" sz="1550" dirty="0">
                <a:solidFill>
                  <a:srgbClr val="2B4150"/>
                </a:solidFill>
                <a:latin typeface="MuseoModerno Medium" pitchFamily="34" charset="0"/>
                <a:ea typeface="MuseoModerno Medium" pitchFamily="34" charset="-122"/>
                <a:cs typeface="MuseoModerno Medium" pitchFamily="34" charset="-120"/>
              </a:rPr>
              <a:t>Konten Edukatif Berbayar</a:t>
            </a:r>
            <a:endParaRPr lang="en-US" sz="1550" dirty="0"/>
          </a:p>
        </p:txBody>
      </p:sp>
      <p:sp>
        <p:nvSpPr>
          <p:cNvPr id="14" name="Text 6"/>
          <p:cNvSpPr/>
          <p:nvPr/>
        </p:nvSpPr>
        <p:spPr>
          <a:xfrm>
            <a:off x="956905" y="7322225"/>
            <a:ext cx="6276380" cy="467439"/>
          </a:xfrm>
          <a:prstGeom prst="rect">
            <a:avLst/>
          </a:prstGeom>
          <a:noFill/>
        </p:spPr>
        <p:txBody>
          <a:bodyPr wrap="square" lIns="0" tIns="0" rIns="0" bIns="0" rtlCol="0" anchor="t"/>
          <a:lstStyle/>
          <a:p>
            <a:pPr marL="0" indent="0" algn="l">
              <a:lnSpc>
                <a:spcPts val="1800"/>
              </a:lnSpc>
              <a:buNone/>
            </a:pPr>
            <a:r>
              <a:rPr lang="en-US" sz="12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Buat kursus mendalam tentang filosofi silat, sejarah perguruan, atau teknik spesifik yang hanya bisa dipelajari dari master berpengalaman.</a:t>
            </a:r>
            <a:endParaRPr lang="en-US" sz="1250" dirty="0"/>
          </a:p>
        </p:txBody>
      </p:sp>
      <p:pic>
        <p:nvPicPr>
          <p:cNvPr id="15" name="Image 6" descr="preencoded.png"/>
          <p:cNvPicPr>
            <a:picLocks noChangeAspect="1"/>
          </p:cNvPicPr>
          <p:nvPr/>
        </p:nvPicPr>
        <p:blipFill>
          <a:blip r:embed="rId4">
            <a:extLst>
              <a:ext uri="{96DAC541-7B7A-43D3-8B79-37D633B846F1}">
                <asvg:svgBlip xmlns:asvg="http://schemas.microsoft.com/office/drawing/2016/SVG/main" r:embed="rId8"/>
              </a:ext>
            </a:extLst>
          </a:blip>
          <a:stretch>
            <a:fillRect/>
          </a:stretch>
        </p:blipFill>
        <p:spPr>
          <a:xfrm>
            <a:off x="7396996" y="6424851"/>
            <a:ext cx="403146" cy="403146"/>
          </a:xfrm>
          <a:prstGeom prst="rect">
            <a:avLst/>
          </a:prstGeom>
        </p:spPr>
      </p:pic>
      <p:sp>
        <p:nvSpPr>
          <p:cNvPr id="16" name="Text 7"/>
          <p:cNvSpPr/>
          <p:nvPr/>
        </p:nvSpPr>
        <p:spPr>
          <a:xfrm>
            <a:off x="7396996" y="6991707"/>
            <a:ext cx="2685574" cy="251936"/>
          </a:xfrm>
          <a:prstGeom prst="rect">
            <a:avLst/>
          </a:prstGeom>
          <a:noFill/>
        </p:spPr>
        <p:txBody>
          <a:bodyPr wrap="none" lIns="0" tIns="0" rIns="0" bIns="0" rtlCol="0" anchor="t"/>
          <a:lstStyle/>
          <a:p>
            <a:pPr marL="0" indent="0" algn="l">
              <a:lnSpc>
                <a:spcPts val="1950"/>
              </a:lnSpc>
              <a:buNone/>
            </a:pPr>
            <a:r>
              <a:rPr lang="en-US" sz="1550" dirty="0">
                <a:solidFill>
                  <a:srgbClr val="2B4150"/>
                </a:solidFill>
                <a:latin typeface="MuseoModerno Medium" pitchFamily="34" charset="0"/>
                <a:ea typeface="MuseoModerno Medium" pitchFamily="34" charset="-122"/>
                <a:cs typeface="MuseoModerno Medium" pitchFamily="34" charset="-120"/>
              </a:rPr>
              <a:t>Event &amp; Pertunjukan Digital</a:t>
            </a:r>
            <a:endParaRPr lang="en-US" sz="1550" dirty="0"/>
          </a:p>
        </p:txBody>
      </p:sp>
      <p:sp>
        <p:nvSpPr>
          <p:cNvPr id="17" name="Text 8"/>
          <p:cNvSpPr/>
          <p:nvPr/>
        </p:nvSpPr>
        <p:spPr>
          <a:xfrm>
            <a:off x="7396996" y="7322225"/>
            <a:ext cx="6276380" cy="467439"/>
          </a:xfrm>
          <a:prstGeom prst="rect">
            <a:avLst/>
          </a:prstGeom>
          <a:noFill/>
        </p:spPr>
        <p:txBody>
          <a:bodyPr wrap="square" lIns="0" tIns="0" rIns="0" bIns="0" rtlCol="0" anchor="t"/>
          <a:lstStyle/>
          <a:p>
            <a:pPr marL="0" indent="0" algn="l">
              <a:lnSpc>
                <a:spcPts val="1800"/>
              </a:lnSpc>
              <a:buNone/>
            </a:pPr>
            <a:r>
              <a:rPr lang="en-US" sz="12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Selenggarakan kompetisi atau demonstrasi online yang dapat dimonetisasi melalui tiket masuk, sponsorship, atau streaming berbayar.</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690568" y="432554"/>
            <a:ext cx="3566279" cy="445651"/>
          </a:xfrm>
          <a:prstGeom prst="rect">
            <a:avLst/>
          </a:prstGeom>
          <a:noFill/>
        </p:spPr>
        <p:txBody>
          <a:bodyPr wrap="none" lIns="0" tIns="0" rIns="0" bIns="0" rtlCol="0" anchor="t"/>
          <a:lstStyle/>
          <a:p>
            <a:pPr marL="0" indent="0" algn="l">
              <a:lnSpc>
                <a:spcPts val="3500"/>
              </a:lnSpc>
              <a:buNone/>
            </a:pPr>
            <a:r>
              <a:rPr lang="en-US" sz="2800" dirty="0">
                <a:solidFill>
                  <a:srgbClr val="124E73"/>
                </a:solidFill>
                <a:latin typeface="MuseoModerno Medium" pitchFamily="34" charset="0"/>
                <a:ea typeface="MuseoModerno Medium" pitchFamily="34" charset="-122"/>
                <a:cs typeface="MuseoModerno Medium" pitchFamily="34" charset="-120"/>
              </a:rPr>
              <a:t>Studi Kasus Sukses</a:t>
            </a:r>
            <a:endParaRPr lang="en-US" sz="2800" dirty="0"/>
          </a:p>
        </p:txBody>
      </p:sp>
      <p:sp>
        <p:nvSpPr>
          <p:cNvPr id="3" name="Shape 1"/>
          <p:cNvSpPr/>
          <p:nvPr/>
        </p:nvSpPr>
        <p:spPr>
          <a:xfrm>
            <a:off x="1690568" y="1031915"/>
            <a:ext cx="11249144" cy="992267"/>
          </a:xfrm>
          <a:prstGeom prst="roundRect">
            <a:avLst>
              <a:gd name="adj" fmla="val 7372"/>
            </a:avLst>
          </a:prstGeom>
          <a:solidFill>
            <a:srgbClr val="FFFCF5"/>
          </a:solidFill>
          <a:ln w="15240">
            <a:solidFill>
              <a:srgbClr val="D9D4C9"/>
            </a:solidFill>
            <a:prstDash val="solid"/>
          </a:ln>
        </p:spPr>
      </p:sp>
      <p:sp>
        <p:nvSpPr>
          <p:cNvPr id="4" name="Shape 2"/>
          <p:cNvSpPr/>
          <p:nvPr/>
        </p:nvSpPr>
        <p:spPr>
          <a:xfrm>
            <a:off x="1675328" y="1031915"/>
            <a:ext cx="60960" cy="992267"/>
          </a:xfrm>
          <a:prstGeom prst="roundRect">
            <a:avLst>
              <a:gd name="adj" fmla="val 35102"/>
            </a:avLst>
          </a:prstGeom>
          <a:solidFill>
            <a:srgbClr val="325F7B"/>
          </a:solidFill>
        </p:spPr>
      </p:sp>
      <p:sp>
        <p:nvSpPr>
          <p:cNvPr id="5" name="Text 3"/>
          <p:cNvSpPr/>
          <p:nvPr/>
        </p:nvSpPr>
        <p:spPr>
          <a:xfrm>
            <a:off x="1894165" y="1189792"/>
            <a:ext cx="3239453" cy="222885"/>
          </a:xfrm>
          <a:prstGeom prst="rect">
            <a:avLst/>
          </a:prstGeom>
          <a:noFill/>
        </p:spPr>
        <p:txBody>
          <a:bodyPr wrap="none" lIns="0" tIns="0" rIns="0" bIns="0" rtlCol="0" anchor="t"/>
          <a:lstStyle/>
          <a:p>
            <a:pPr marL="0" indent="0" algn="l">
              <a:lnSpc>
                <a:spcPts val="1750"/>
              </a:lnSpc>
              <a:buNone/>
            </a:pPr>
            <a:r>
              <a:rPr lang="en-US" sz="1400" dirty="0">
                <a:solidFill>
                  <a:srgbClr val="2B4150"/>
                </a:solidFill>
                <a:latin typeface="MuseoModerno Medium" pitchFamily="34" charset="0"/>
                <a:ea typeface="MuseoModerno Medium" pitchFamily="34" charset="-122"/>
                <a:cs typeface="MuseoModerno Medium" pitchFamily="34" charset="-120"/>
              </a:rPr>
              <a:t>Promosi Pencak Silat di Media Digital</a:t>
            </a:r>
            <a:endParaRPr lang="en-US" sz="1400" dirty="0"/>
          </a:p>
        </p:txBody>
      </p:sp>
      <p:sp>
        <p:nvSpPr>
          <p:cNvPr id="6" name="Text 4"/>
          <p:cNvSpPr/>
          <p:nvPr/>
        </p:nvSpPr>
        <p:spPr>
          <a:xfrm>
            <a:off x="1894165" y="1474113"/>
            <a:ext cx="10887670" cy="392192"/>
          </a:xfrm>
          <a:prstGeom prst="rect">
            <a:avLst/>
          </a:prstGeom>
          <a:noFill/>
        </p:spPr>
        <p:txBody>
          <a:bodyPr wrap="square" lIns="0" tIns="0" rIns="0" bIns="0" rtlCol="0" anchor="t"/>
          <a:lstStyle/>
          <a:p>
            <a:pPr marL="0" indent="0" algn="l">
              <a:lnSpc>
                <a:spcPts val="1500"/>
              </a:lnSpc>
              <a:buNone/>
            </a:pPr>
            <a:r>
              <a:rPr lang="en-US" sz="110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Akun Instagram dengan template desain menarik dan video profil berkualitas tinggi efektif meningkatkan kesadaran dan minat calon anggota untuk bergabung. Pendekatan visual yang konsisten menciptakan identitas yang kuat dan mudah dikenali (Universitas Internasional Batam, 2021).</a:t>
            </a:r>
            <a:endParaRPr lang="en-US" sz="1100" dirty="0"/>
          </a:p>
        </p:txBody>
      </p:sp>
      <p:pic>
        <p:nvPicPr>
          <p:cNvPr id="7" name="Image 0" descr="preencoded.png"/>
          <p:cNvPicPr>
            <a:picLocks noChangeAspect="1"/>
          </p:cNvPicPr>
          <p:nvPr/>
        </p:nvPicPr>
        <p:blipFill>
          <a:blip r:embed="rId1"/>
          <a:stretch>
            <a:fillRect/>
          </a:stretch>
        </p:blipFill>
        <p:spPr>
          <a:xfrm>
            <a:off x="1690568" y="2254687"/>
            <a:ext cx="2551271" cy="5427107"/>
          </a:xfrm>
          <a:prstGeom prst="rect">
            <a:avLst/>
          </a:prstGeom>
        </p:spPr>
      </p:pic>
      <p:pic>
        <p:nvPicPr>
          <p:cNvPr id="8" name="Image 1" descr="preencoded.png"/>
          <p:cNvPicPr>
            <a:picLocks noChangeAspect="1"/>
          </p:cNvPicPr>
          <p:nvPr/>
        </p:nvPicPr>
        <p:blipFill>
          <a:blip r:embed="rId2"/>
          <a:stretch>
            <a:fillRect/>
          </a:stretch>
        </p:blipFill>
        <p:spPr>
          <a:xfrm>
            <a:off x="4897993" y="2254687"/>
            <a:ext cx="1950006" cy="3858458"/>
          </a:xfrm>
          <a:prstGeom prst="rect">
            <a:avLst/>
          </a:prstGeom>
        </p:spPr>
      </p:pic>
      <p:pic>
        <p:nvPicPr>
          <p:cNvPr id="9" name="Image 2" descr="preencoded.png"/>
          <p:cNvPicPr>
            <a:picLocks noChangeAspect="1"/>
          </p:cNvPicPr>
          <p:nvPr/>
        </p:nvPicPr>
        <p:blipFill>
          <a:blip r:embed="rId3"/>
          <a:stretch>
            <a:fillRect/>
          </a:stretch>
        </p:blipFill>
        <p:spPr>
          <a:xfrm>
            <a:off x="7504152" y="2254687"/>
            <a:ext cx="2551271" cy="5117187"/>
          </a:xfrm>
          <a:prstGeom prst="rect">
            <a:avLst/>
          </a:prstGeom>
        </p:spPr>
      </p:pic>
      <p:pic>
        <p:nvPicPr>
          <p:cNvPr id="10" name="Image 3" descr="preencoded.png"/>
          <p:cNvPicPr>
            <a:picLocks noChangeAspect="1"/>
          </p:cNvPicPr>
          <p:nvPr/>
        </p:nvPicPr>
        <p:blipFill>
          <a:blip r:embed="rId4"/>
          <a:stretch>
            <a:fillRect/>
          </a:stretch>
        </p:blipFill>
        <p:spPr>
          <a:xfrm>
            <a:off x="10410944" y="2254687"/>
            <a:ext cx="2079427" cy="388631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31758" y="532567"/>
            <a:ext cx="7680484" cy="1143476"/>
          </a:xfrm>
          <a:prstGeom prst="rect">
            <a:avLst/>
          </a:prstGeom>
          <a:noFill/>
        </p:spPr>
        <p:txBody>
          <a:bodyPr wrap="square" lIns="0" tIns="0" rIns="0" bIns="0" rtlCol="0" anchor="t"/>
          <a:lstStyle/>
          <a:p>
            <a:pPr marL="0" indent="0" algn="l">
              <a:lnSpc>
                <a:spcPts val="4500"/>
              </a:lnSpc>
              <a:buNone/>
            </a:pPr>
            <a:r>
              <a:rPr lang="en-US" sz="3600" dirty="0">
                <a:solidFill>
                  <a:srgbClr val="124E73"/>
                </a:solidFill>
                <a:latin typeface="MuseoModerno Medium" pitchFamily="34" charset="0"/>
                <a:ea typeface="MuseoModerno Medium" pitchFamily="34" charset="-122"/>
                <a:cs typeface="MuseoModerno Medium" pitchFamily="34" charset="-120"/>
              </a:rPr>
              <a:t>Strategi Digital untuk Silat Walet Puti</a:t>
            </a:r>
            <a:endParaRPr lang="en-US" sz="3600" dirty="0"/>
          </a:p>
        </p:txBody>
      </p:sp>
      <p:sp>
        <p:nvSpPr>
          <p:cNvPr id="4" name="Shape 1"/>
          <p:cNvSpPr/>
          <p:nvPr/>
        </p:nvSpPr>
        <p:spPr>
          <a:xfrm>
            <a:off x="914757" y="2203490"/>
            <a:ext cx="182880" cy="1040963"/>
          </a:xfrm>
          <a:prstGeom prst="roundRect">
            <a:avLst>
              <a:gd name="adj" fmla="val 15007"/>
            </a:avLst>
          </a:prstGeom>
          <a:solidFill>
            <a:srgbClr val="F3EEE3"/>
          </a:solidFill>
        </p:spPr>
      </p:sp>
      <p:sp>
        <p:nvSpPr>
          <p:cNvPr id="5" name="Shape 2"/>
          <p:cNvSpPr/>
          <p:nvPr/>
        </p:nvSpPr>
        <p:spPr>
          <a:xfrm>
            <a:off x="731758" y="2083356"/>
            <a:ext cx="548878" cy="548878"/>
          </a:xfrm>
          <a:prstGeom prst="roundRect">
            <a:avLst>
              <a:gd name="adj" fmla="val 83297"/>
            </a:avLst>
          </a:prstGeom>
          <a:solidFill>
            <a:srgbClr val="F3EEE3"/>
          </a:solidFill>
        </p:spPr>
      </p:sp>
      <p:pic>
        <p:nvPicPr>
          <p:cNvPr id="6" name="Image 1" descr="preencoded.png"/>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8918" y="2220635"/>
            <a:ext cx="274439" cy="274439"/>
          </a:xfrm>
          <a:prstGeom prst="rect">
            <a:avLst/>
          </a:prstGeom>
        </p:spPr>
      </p:pic>
      <p:sp>
        <p:nvSpPr>
          <p:cNvPr id="7" name="Text 3"/>
          <p:cNvSpPr/>
          <p:nvPr/>
        </p:nvSpPr>
        <p:spPr>
          <a:xfrm>
            <a:off x="1449229" y="2111931"/>
            <a:ext cx="3415070" cy="285869"/>
          </a:xfrm>
          <a:prstGeom prst="rect">
            <a:avLst/>
          </a:prstGeom>
          <a:noFill/>
        </p:spPr>
        <p:txBody>
          <a:bodyPr wrap="none" lIns="0" tIns="0" rIns="0" bIns="0" rtlCol="0" anchor="t"/>
          <a:lstStyle/>
          <a:p>
            <a:pPr marL="0" indent="0" algn="l">
              <a:lnSpc>
                <a:spcPts val="2250"/>
              </a:lnSpc>
              <a:buNone/>
            </a:pPr>
            <a:r>
              <a:rPr lang="en-US" sz="1800" dirty="0">
                <a:solidFill>
                  <a:srgbClr val="2B4150"/>
                </a:solidFill>
                <a:latin typeface="MuseoModerno Medium" pitchFamily="34" charset="0"/>
                <a:ea typeface="MuseoModerno Medium" pitchFamily="34" charset="-122"/>
                <a:cs typeface="MuseoModerno Medium" pitchFamily="34" charset="-120"/>
              </a:rPr>
              <a:t>Akun Media Sosial Profesional</a:t>
            </a:r>
            <a:endParaRPr lang="en-US" sz="1800" dirty="0"/>
          </a:p>
        </p:txBody>
      </p:sp>
      <p:sp>
        <p:nvSpPr>
          <p:cNvPr id="8" name="Text 4"/>
          <p:cNvSpPr/>
          <p:nvPr/>
        </p:nvSpPr>
        <p:spPr>
          <a:xfrm>
            <a:off x="1449229" y="2499003"/>
            <a:ext cx="6963013" cy="562689"/>
          </a:xfrm>
          <a:prstGeom prst="rect">
            <a:avLst/>
          </a:prstGeom>
          <a:noFill/>
        </p:spPr>
        <p:txBody>
          <a:bodyPr wrap="square" lIns="0" tIns="0" rIns="0" bIns="0" rtlCol="0" anchor="t"/>
          <a:lstStyle/>
          <a:p>
            <a:pPr marL="0" indent="0" algn="l">
              <a:lnSpc>
                <a:spcPts val="2200"/>
              </a:lnSpc>
              <a:buNone/>
            </a:pPr>
            <a:r>
              <a:rPr lang="en-US" sz="140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Buat dan optimalkan akun di Instagram, TikTok, dan YouTube dengan profil yang konsisten dan profesional</a:t>
            </a:r>
            <a:endParaRPr lang="en-US" sz="1400" dirty="0"/>
          </a:p>
        </p:txBody>
      </p:sp>
      <p:sp>
        <p:nvSpPr>
          <p:cNvPr id="9" name="Shape 5"/>
          <p:cNvSpPr/>
          <p:nvPr/>
        </p:nvSpPr>
        <p:spPr>
          <a:xfrm>
            <a:off x="1189196" y="3687604"/>
            <a:ext cx="182880" cy="1040963"/>
          </a:xfrm>
          <a:prstGeom prst="roundRect">
            <a:avLst>
              <a:gd name="adj" fmla="val 15007"/>
            </a:avLst>
          </a:prstGeom>
          <a:solidFill>
            <a:srgbClr val="F3EEE3"/>
          </a:solidFill>
        </p:spPr>
      </p:sp>
      <p:sp>
        <p:nvSpPr>
          <p:cNvPr id="10" name="Shape 6"/>
          <p:cNvSpPr/>
          <p:nvPr/>
        </p:nvSpPr>
        <p:spPr>
          <a:xfrm>
            <a:off x="1006197" y="3567470"/>
            <a:ext cx="548878" cy="548878"/>
          </a:xfrm>
          <a:prstGeom prst="roundRect">
            <a:avLst>
              <a:gd name="adj" fmla="val 83297"/>
            </a:avLst>
          </a:prstGeom>
          <a:solidFill>
            <a:srgbClr val="F3EEE3"/>
          </a:solidFill>
        </p:spPr>
      </p:sp>
      <p:pic>
        <p:nvPicPr>
          <p:cNvPr id="11" name="Image 2" descr="preencoded.png"/>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1143357" y="3704749"/>
            <a:ext cx="274439" cy="274439"/>
          </a:xfrm>
          <a:prstGeom prst="rect">
            <a:avLst/>
          </a:prstGeom>
        </p:spPr>
      </p:pic>
      <p:sp>
        <p:nvSpPr>
          <p:cNvPr id="12" name="Text 7"/>
          <p:cNvSpPr/>
          <p:nvPr/>
        </p:nvSpPr>
        <p:spPr>
          <a:xfrm>
            <a:off x="1723668" y="3596045"/>
            <a:ext cx="3008828" cy="285869"/>
          </a:xfrm>
          <a:prstGeom prst="rect">
            <a:avLst/>
          </a:prstGeom>
          <a:noFill/>
        </p:spPr>
        <p:txBody>
          <a:bodyPr wrap="none" lIns="0" tIns="0" rIns="0" bIns="0" rtlCol="0" anchor="t"/>
          <a:lstStyle/>
          <a:p>
            <a:pPr marL="0" indent="0" algn="l">
              <a:lnSpc>
                <a:spcPts val="2250"/>
              </a:lnSpc>
              <a:buNone/>
            </a:pPr>
            <a:r>
              <a:rPr lang="en-US" sz="1800" dirty="0">
                <a:solidFill>
                  <a:srgbClr val="2B4150"/>
                </a:solidFill>
                <a:latin typeface="MuseoModerno Medium" pitchFamily="34" charset="0"/>
                <a:ea typeface="MuseoModerno Medium" pitchFamily="34" charset="-122"/>
                <a:cs typeface="MuseoModerno Medium" pitchFamily="34" charset="-120"/>
              </a:rPr>
              <a:t>Konten Rutin &amp; Berkualitas</a:t>
            </a:r>
            <a:endParaRPr lang="en-US" sz="1800" dirty="0"/>
          </a:p>
        </p:txBody>
      </p:sp>
      <p:sp>
        <p:nvSpPr>
          <p:cNvPr id="13" name="Text 8"/>
          <p:cNvSpPr/>
          <p:nvPr/>
        </p:nvSpPr>
        <p:spPr>
          <a:xfrm>
            <a:off x="1723668" y="3983117"/>
            <a:ext cx="6688574" cy="562689"/>
          </a:xfrm>
          <a:prstGeom prst="rect">
            <a:avLst/>
          </a:prstGeom>
          <a:noFill/>
        </p:spPr>
        <p:txBody>
          <a:bodyPr wrap="square" lIns="0" tIns="0" rIns="0" bIns="0" rtlCol="0" anchor="t"/>
          <a:lstStyle/>
          <a:p>
            <a:pPr marL="0" indent="0" algn="l">
              <a:lnSpc>
                <a:spcPts val="2200"/>
              </a:lnSpc>
              <a:buNone/>
            </a:pPr>
            <a:r>
              <a:rPr lang="en-US" sz="140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Tetapkan jadwal posting yang konsisten dengan foto, video, dan cerita menarik yang relevan dengan audiens dan tidak perlu posting setiap hari atau sehari tiga kali. yang penting kita memiliki jadwal posting dan konten yang jelas.</a:t>
            </a:r>
            <a:endParaRPr lang="en-US" sz="1400" dirty="0"/>
          </a:p>
        </p:txBody>
      </p:sp>
      <p:sp>
        <p:nvSpPr>
          <p:cNvPr id="14" name="Shape 9"/>
          <p:cNvSpPr/>
          <p:nvPr/>
        </p:nvSpPr>
        <p:spPr>
          <a:xfrm>
            <a:off x="1463635" y="5171718"/>
            <a:ext cx="182880" cy="1040963"/>
          </a:xfrm>
          <a:prstGeom prst="roundRect">
            <a:avLst>
              <a:gd name="adj" fmla="val 15007"/>
            </a:avLst>
          </a:prstGeom>
          <a:solidFill>
            <a:srgbClr val="F3EEE3"/>
          </a:solidFill>
        </p:spPr>
      </p:sp>
      <p:sp>
        <p:nvSpPr>
          <p:cNvPr id="15" name="Shape 10"/>
          <p:cNvSpPr/>
          <p:nvPr/>
        </p:nvSpPr>
        <p:spPr>
          <a:xfrm>
            <a:off x="1280636" y="5051584"/>
            <a:ext cx="548878" cy="548878"/>
          </a:xfrm>
          <a:prstGeom prst="roundRect">
            <a:avLst>
              <a:gd name="adj" fmla="val 83297"/>
            </a:avLst>
          </a:prstGeom>
          <a:solidFill>
            <a:srgbClr val="F3EEE3"/>
          </a:solidFill>
        </p:spPr>
      </p:sp>
      <p:pic>
        <p:nvPicPr>
          <p:cNvPr id="16" name="Image 3" descr="preencoded.png"/>
          <p:cNvPicPr>
            <a:picLocks noChangeAspect="1"/>
          </p:cNvPicPr>
          <p:nvPr/>
        </p:nvPicPr>
        <p:blipFill>
          <a:blip r:embed="rId2">
            <a:extLst>
              <a:ext uri="{96DAC541-7B7A-43D3-8B79-37D633B846F1}">
                <asvg:svgBlip xmlns:asvg="http://schemas.microsoft.com/office/drawing/2016/SVG/main" r:embed="rId5"/>
              </a:ext>
            </a:extLst>
          </a:blip>
          <a:stretch>
            <a:fillRect/>
          </a:stretch>
        </p:blipFill>
        <p:spPr>
          <a:xfrm>
            <a:off x="1417796" y="5188863"/>
            <a:ext cx="274439" cy="274439"/>
          </a:xfrm>
          <a:prstGeom prst="rect">
            <a:avLst/>
          </a:prstGeom>
        </p:spPr>
      </p:pic>
      <p:sp>
        <p:nvSpPr>
          <p:cNvPr id="17" name="Text 11"/>
          <p:cNvSpPr/>
          <p:nvPr/>
        </p:nvSpPr>
        <p:spPr>
          <a:xfrm>
            <a:off x="1998107" y="5080159"/>
            <a:ext cx="2287072" cy="285869"/>
          </a:xfrm>
          <a:prstGeom prst="rect">
            <a:avLst/>
          </a:prstGeom>
          <a:noFill/>
        </p:spPr>
        <p:txBody>
          <a:bodyPr wrap="none" lIns="0" tIns="0" rIns="0" bIns="0" rtlCol="0" anchor="t"/>
          <a:lstStyle/>
          <a:p>
            <a:pPr marL="0" indent="0" algn="l">
              <a:lnSpc>
                <a:spcPts val="2250"/>
              </a:lnSpc>
              <a:buNone/>
            </a:pPr>
            <a:r>
              <a:rPr lang="en-US" sz="1800" dirty="0">
                <a:solidFill>
                  <a:srgbClr val="2B4150"/>
                </a:solidFill>
                <a:latin typeface="MuseoModerno Medium" pitchFamily="34" charset="0"/>
                <a:ea typeface="MuseoModerno Medium" pitchFamily="34" charset="-122"/>
                <a:cs typeface="MuseoModerno Medium" pitchFamily="34" charset="-120"/>
              </a:rPr>
              <a:t>Interaksi Aktif</a:t>
            </a:r>
            <a:endParaRPr lang="en-US" sz="1800" dirty="0"/>
          </a:p>
        </p:txBody>
      </p:sp>
      <p:sp>
        <p:nvSpPr>
          <p:cNvPr id="18" name="Text 12"/>
          <p:cNvSpPr/>
          <p:nvPr/>
        </p:nvSpPr>
        <p:spPr>
          <a:xfrm>
            <a:off x="1998107" y="5467231"/>
            <a:ext cx="6414135" cy="562689"/>
          </a:xfrm>
          <a:prstGeom prst="rect">
            <a:avLst/>
          </a:prstGeom>
          <a:noFill/>
        </p:spPr>
        <p:txBody>
          <a:bodyPr wrap="square" lIns="0" tIns="0" rIns="0" bIns="0" rtlCol="0" anchor="t"/>
          <a:lstStyle/>
          <a:p>
            <a:pPr marL="0" indent="0" algn="l">
              <a:lnSpc>
                <a:spcPts val="2200"/>
              </a:lnSpc>
              <a:buNone/>
            </a:pPr>
            <a:r>
              <a:rPr lang="en-US" sz="140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Balas komentar dengan cepat, adakan sesi tanya jawab interaktif, dan buat polling untuk melibatkan komunitas</a:t>
            </a:r>
            <a:endParaRPr lang="en-US" sz="1400" dirty="0"/>
          </a:p>
        </p:txBody>
      </p:sp>
      <p:sp>
        <p:nvSpPr>
          <p:cNvPr id="19" name="Shape 13"/>
          <p:cNvSpPr/>
          <p:nvPr/>
        </p:nvSpPr>
        <p:spPr>
          <a:xfrm>
            <a:off x="1738074" y="6655832"/>
            <a:ext cx="182880" cy="1040963"/>
          </a:xfrm>
          <a:prstGeom prst="roundRect">
            <a:avLst>
              <a:gd name="adj" fmla="val 15007"/>
            </a:avLst>
          </a:prstGeom>
          <a:solidFill>
            <a:srgbClr val="F3EEE3"/>
          </a:solidFill>
        </p:spPr>
      </p:sp>
      <p:sp>
        <p:nvSpPr>
          <p:cNvPr id="20" name="Shape 14"/>
          <p:cNvSpPr/>
          <p:nvPr/>
        </p:nvSpPr>
        <p:spPr>
          <a:xfrm>
            <a:off x="1555075" y="6535698"/>
            <a:ext cx="548878" cy="548878"/>
          </a:xfrm>
          <a:prstGeom prst="roundRect">
            <a:avLst>
              <a:gd name="adj" fmla="val 83297"/>
            </a:avLst>
          </a:prstGeom>
          <a:solidFill>
            <a:srgbClr val="F3EEE3"/>
          </a:solidFill>
        </p:spPr>
      </p:sp>
      <p:pic>
        <p:nvPicPr>
          <p:cNvPr id="21" name="Image 4" descr="preencoded.png"/>
          <p:cNvPicPr>
            <a:picLocks noChangeAspect="1"/>
          </p:cNvPicPr>
          <p:nvPr/>
        </p:nvPicPr>
        <p:blipFill>
          <a:blip r:embed="rId2">
            <a:extLst>
              <a:ext uri="{96DAC541-7B7A-43D3-8B79-37D633B846F1}">
                <asvg:svgBlip xmlns:asvg="http://schemas.microsoft.com/office/drawing/2016/SVG/main" r:embed="rId6"/>
              </a:ext>
            </a:extLst>
          </a:blip>
          <a:stretch>
            <a:fillRect/>
          </a:stretch>
        </p:blipFill>
        <p:spPr>
          <a:xfrm>
            <a:off x="1692235" y="6672977"/>
            <a:ext cx="274439" cy="274439"/>
          </a:xfrm>
          <a:prstGeom prst="rect">
            <a:avLst/>
          </a:prstGeom>
        </p:spPr>
      </p:pic>
      <p:sp>
        <p:nvSpPr>
          <p:cNvPr id="22" name="Text 15"/>
          <p:cNvSpPr/>
          <p:nvPr/>
        </p:nvSpPr>
        <p:spPr>
          <a:xfrm>
            <a:off x="2272546" y="6564273"/>
            <a:ext cx="2287072" cy="285869"/>
          </a:xfrm>
          <a:prstGeom prst="rect">
            <a:avLst/>
          </a:prstGeom>
          <a:noFill/>
        </p:spPr>
        <p:txBody>
          <a:bodyPr wrap="none" lIns="0" tIns="0" rIns="0" bIns="0" rtlCol="0" anchor="t"/>
          <a:lstStyle/>
          <a:p>
            <a:pPr marL="0" indent="0" algn="l">
              <a:lnSpc>
                <a:spcPts val="2250"/>
              </a:lnSpc>
              <a:buNone/>
            </a:pPr>
            <a:r>
              <a:rPr lang="en-US" sz="1800" dirty="0">
                <a:solidFill>
                  <a:srgbClr val="2B4150"/>
                </a:solidFill>
                <a:latin typeface="MuseoModerno Medium" pitchFamily="34" charset="0"/>
                <a:ea typeface="MuseoModerno Medium" pitchFamily="34" charset="-122"/>
                <a:cs typeface="MuseoModerno Medium" pitchFamily="34" charset="-120"/>
              </a:rPr>
              <a:t>Kolaborasi Strategis</a:t>
            </a:r>
            <a:endParaRPr lang="en-US" sz="1800" dirty="0"/>
          </a:p>
        </p:txBody>
      </p:sp>
      <p:sp>
        <p:nvSpPr>
          <p:cNvPr id="23" name="Text 16"/>
          <p:cNvSpPr/>
          <p:nvPr/>
        </p:nvSpPr>
        <p:spPr>
          <a:xfrm>
            <a:off x="2272546" y="6951345"/>
            <a:ext cx="6139696" cy="562689"/>
          </a:xfrm>
          <a:prstGeom prst="rect">
            <a:avLst/>
          </a:prstGeom>
          <a:noFill/>
        </p:spPr>
        <p:txBody>
          <a:bodyPr wrap="square" lIns="0" tIns="0" rIns="0" bIns="0" rtlCol="0" anchor="t"/>
          <a:lstStyle/>
          <a:p>
            <a:pPr marL="0" indent="0" algn="l">
              <a:lnSpc>
                <a:spcPts val="2200"/>
              </a:lnSpc>
              <a:buNone/>
            </a:pPr>
            <a:r>
              <a:rPr lang="en-US" sz="140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Gandeng pesilat lain, influencer lokal, atau komunitas terkait untuk memperluas jangkauan dan meningkatkan kredibilitas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556028"/>
            <a:ext cx="5826204" cy="620078"/>
          </a:xfrm>
          <a:prstGeom prst="rect">
            <a:avLst/>
          </a:prstGeom>
          <a:noFill/>
        </p:spPr>
        <p:txBody>
          <a:bodyPr wrap="none" lIns="0" tIns="0" rIns="0" bIns="0" rtlCol="0" anchor="t"/>
          <a:lstStyle/>
          <a:p>
            <a:pPr marL="0" indent="0" algn="l">
              <a:lnSpc>
                <a:spcPts val="4850"/>
              </a:lnSpc>
              <a:buNone/>
            </a:pPr>
            <a:r>
              <a:rPr lang="en-US" sz="3900" dirty="0">
                <a:solidFill>
                  <a:srgbClr val="124E73"/>
                </a:solidFill>
                <a:latin typeface="MuseoModerno Medium" pitchFamily="34" charset="0"/>
                <a:ea typeface="MuseoModerno Medium" pitchFamily="34" charset="-122"/>
                <a:cs typeface="MuseoModerno Medium" pitchFamily="34" charset="-120"/>
              </a:rPr>
              <a:t>Mengukur Keberhasilan</a:t>
            </a:r>
            <a:endParaRPr lang="en-US" sz="3900" dirty="0"/>
          </a:p>
        </p:txBody>
      </p:sp>
      <p:sp>
        <p:nvSpPr>
          <p:cNvPr id="3" name="Text 1"/>
          <p:cNvSpPr/>
          <p:nvPr/>
        </p:nvSpPr>
        <p:spPr>
          <a:xfrm>
            <a:off x="793790" y="2572941"/>
            <a:ext cx="13042821" cy="63507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Untuk memastikan strategi personal branding Anda efektif, penting untuk melacak metrik yang tepat secara konsisten. Berikut adalah indikator kunci yang perlu dipantau:</a:t>
            </a:r>
            <a:endParaRPr lang="en-US" sz="1550" dirty="0"/>
          </a:p>
        </p:txBody>
      </p:sp>
      <p:sp>
        <p:nvSpPr>
          <p:cNvPr id="4" name="Text 2"/>
          <p:cNvSpPr/>
          <p:nvPr/>
        </p:nvSpPr>
        <p:spPr>
          <a:xfrm>
            <a:off x="793790" y="3530441"/>
            <a:ext cx="4182189" cy="654963"/>
          </a:xfrm>
          <a:prstGeom prst="rect">
            <a:avLst/>
          </a:prstGeom>
          <a:noFill/>
        </p:spPr>
        <p:txBody>
          <a:bodyPr wrap="none" lIns="0" tIns="0" rIns="0" bIns="0" rtlCol="0" anchor="t"/>
          <a:lstStyle/>
          <a:p>
            <a:pPr marL="0" indent="0" algn="ctr">
              <a:lnSpc>
                <a:spcPts val="5150"/>
              </a:lnSpc>
              <a:buNone/>
            </a:pPr>
            <a:r>
              <a:rPr lang="en-US" sz="5150" dirty="0">
                <a:solidFill>
                  <a:srgbClr val="2B4150"/>
                </a:solidFill>
                <a:latin typeface="MuseoModerno Medium" pitchFamily="34" charset="0"/>
                <a:ea typeface="MuseoModerno Medium" pitchFamily="34" charset="-122"/>
                <a:cs typeface="MuseoModerno Medium" pitchFamily="34" charset="-120"/>
              </a:rPr>
              <a:t>500+</a:t>
            </a:r>
            <a:endParaRPr lang="en-US" sz="5150" dirty="0"/>
          </a:p>
        </p:txBody>
      </p:sp>
      <p:sp>
        <p:nvSpPr>
          <p:cNvPr id="5" name="Text 3"/>
          <p:cNvSpPr/>
          <p:nvPr/>
        </p:nvSpPr>
        <p:spPr>
          <a:xfrm>
            <a:off x="1373862" y="4433411"/>
            <a:ext cx="3022044" cy="310158"/>
          </a:xfrm>
          <a:prstGeom prst="rect">
            <a:avLst/>
          </a:prstGeom>
          <a:noFill/>
        </p:spPr>
        <p:txBody>
          <a:bodyPr wrap="none" lIns="0" tIns="0" rIns="0" bIns="0" rtlCol="0" anchor="t"/>
          <a:lstStyle/>
          <a:p>
            <a:pPr marL="0" indent="0" algn="ctr">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Followers &amp; Engagement</a:t>
            </a:r>
            <a:endParaRPr lang="en-US" sz="1950" dirty="0"/>
          </a:p>
        </p:txBody>
      </p:sp>
      <p:sp>
        <p:nvSpPr>
          <p:cNvPr id="6" name="Text 4"/>
          <p:cNvSpPr/>
          <p:nvPr/>
        </p:nvSpPr>
        <p:spPr>
          <a:xfrm>
            <a:off x="793790" y="4862632"/>
            <a:ext cx="4182189" cy="952619"/>
          </a:xfrm>
          <a:prstGeom prst="rect">
            <a:avLst/>
          </a:prstGeom>
          <a:noFill/>
        </p:spPr>
        <p:txBody>
          <a:bodyPr wrap="square" lIns="0" tIns="0" rIns="0" bIns="0" rtlCol="0" anchor="t"/>
          <a:lstStyle/>
          <a:p>
            <a:pPr marL="0" indent="0" algn="ctr">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Pantau pertumbuhan pengikut dan interaksi seperti likes, komentar, dan share di setiap postingan</a:t>
            </a:r>
            <a:endParaRPr lang="en-US" sz="1550" dirty="0"/>
          </a:p>
        </p:txBody>
      </p:sp>
      <p:sp>
        <p:nvSpPr>
          <p:cNvPr id="7" name="Text 5"/>
          <p:cNvSpPr/>
          <p:nvPr/>
        </p:nvSpPr>
        <p:spPr>
          <a:xfrm>
            <a:off x="5223986" y="3530441"/>
            <a:ext cx="4182308" cy="654963"/>
          </a:xfrm>
          <a:prstGeom prst="rect">
            <a:avLst/>
          </a:prstGeom>
          <a:noFill/>
        </p:spPr>
        <p:txBody>
          <a:bodyPr wrap="none" lIns="0" tIns="0" rIns="0" bIns="0" rtlCol="0" anchor="t"/>
          <a:lstStyle/>
          <a:p>
            <a:pPr marL="0" indent="0" algn="ctr">
              <a:lnSpc>
                <a:spcPts val="5150"/>
              </a:lnSpc>
              <a:buNone/>
            </a:pPr>
            <a:r>
              <a:rPr lang="en-US" sz="5150" dirty="0">
                <a:solidFill>
                  <a:srgbClr val="2B4150"/>
                </a:solidFill>
                <a:latin typeface="MuseoModerno Medium" pitchFamily="34" charset="0"/>
                <a:ea typeface="MuseoModerno Medium" pitchFamily="34" charset="-122"/>
                <a:cs typeface="MuseoModerno Medium" pitchFamily="34" charset="-120"/>
              </a:rPr>
              <a:t>25%</a:t>
            </a:r>
            <a:endParaRPr lang="en-US" sz="5150" dirty="0"/>
          </a:p>
        </p:txBody>
      </p:sp>
      <p:sp>
        <p:nvSpPr>
          <p:cNvPr id="8" name="Text 6"/>
          <p:cNvSpPr/>
          <p:nvPr/>
        </p:nvSpPr>
        <p:spPr>
          <a:xfrm>
            <a:off x="5908477" y="4433411"/>
            <a:ext cx="2813209" cy="310158"/>
          </a:xfrm>
          <a:prstGeom prst="rect">
            <a:avLst/>
          </a:prstGeom>
          <a:noFill/>
        </p:spPr>
        <p:txBody>
          <a:bodyPr wrap="none" lIns="0" tIns="0" rIns="0" bIns="0" rtlCol="0" anchor="t"/>
          <a:lstStyle/>
          <a:p>
            <a:pPr marL="0" indent="0" algn="ctr">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Peningkatan Pendaftar</a:t>
            </a:r>
            <a:endParaRPr lang="en-US" sz="1950" dirty="0"/>
          </a:p>
        </p:txBody>
      </p:sp>
      <p:sp>
        <p:nvSpPr>
          <p:cNvPr id="9" name="Text 7"/>
          <p:cNvSpPr/>
          <p:nvPr/>
        </p:nvSpPr>
        <p:spPr>
          <a:xfrm>
            <a:off x="5223986" y="4862632"/>
            <a:ext cx="4182308" cy="952619"/>
          </a:xfrm>
          <a:prstGeom prst="rect">
            <a:avLst/>
          </a:prstGeom>
          <a:noFill/>
        </p:spPr>
        <p:txBody>
          <a:bodyPr wrap="square" lIns="0" tIns="0" rIns="0" bIns="0" rtlCol="0" anchor="t"/>
          <a:lstStyle/>
          <a:p>
            <a:pPr marL="0" indent="0" algn="ctr">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Lacak berapa banyak orang yang tertarik mengikuti kelas atau bergabung dengan komunitas setelah kampanye</a:t>
            </a:r>
            <a:endParaRPr lang="en-US" sz="1550" dirty="0"/>
          </a:p>
        </p:txBody>
      </p:sp>
      <p:sp>
        <p:nvSpPr>
          <p:cNvPr id="10" name="Text 8"/>
          <p:cNvSpPr/>
          <p:nvPr/>
        </p:nvSpPr>
        <p:spPr>
          <a:xfrm>
            <a:off x="9654302" y="3530441"/>
            <a:ext cx="4182308" cy="654963"/>
          </a:xfrm>
          <a:prstGeom prst="rect">
            <a:avLst/>
          </a:prstGeom>
          <a:noFill/>
        </p:spPr>
        <p:txBody>
          <a:bodyPr wrap="none" lIns="0" tIns="0" rIns="0" bIns="0" rtlCol="0" anchor="t"/>
          <a:lstStyle/>
          <a:p>
            <a:pPr marL="0" indent="0" algn="ctr">
              <a:lnSpc>
                <a:spcPts val="5150"/>
              </a:lnSpc>
              <a:buNone/>
            </a:pPr>
            <a:r>
              <a:rPr lang="en-US" sz="5150" dirty="0">
                <a:solidFill>
                  <a:srgbClr val="2B4150"/>
                </a:solidFill>
                <a:latin typeface="MuseoModerno Medium" pitchFamily="34" charset="0"/>
                <a:ea typeface="MuseoModerno Medium" pitchFamily="34" charset="-122"/>
                <a:cs typeface="MuseoModerno Medium" pitchFamily="34" charset="-120"/>
              </a:rPr>
              <a:t>GROW UP</a:t>
            </a:r>
            <a:endParaRPr lang="en-US" sz="5150" dirty="0"/>
          </a:p>
        </p:txBody>
      </p:sp>
      <p:sp>
        <p:nvSpPr>
          <p:cNvPr id="11" name="Text 9"/>
          <p:cNvSpPr/>
          <p:nvPr/>
        </p:nvSpPr>
        <p:spPr>
          <a:xfrm>
            <a:off x="10330934" y="4433411"/>
            <a:ext cx="2829044" cy="310158"/>
          </a:xfrm>
          <a:prstGeom prst="rect">
            <a:avLst/>
          </a:prstGeom>
          <a:noFill/>
        </p:spPr>
        <p:txBody>
          <a:bodyPr wrap="none" lIns="0" tIns="0" rIns="0" bIns="0" rtlCol="0" anchor="t"/>
          <a:lstStyle/>
          <a:p>
            <a:pPr marL="0" indent="0" algn="ctr">
              <a:lnSpc>
                <a:spcPts val="2400"/>
              </a:lnSpc>
              <a:buNone/>
            </a:pPr>
            <a:r>
              <a:rPr lang="en-US" sz="1950" dirty="0">
                <a:solidFill>
                  <a:srgbClr val="2B4150"/>
                </a:solidFill>
                <a:latin typeface="MuseoModerno Medium" pitchFamily="34" charset="0"/>
                <a:ea typeface="MuseoModerno Medium" pitchFamily="34" charset="-122"/>
                <a:cs typeface="MuseoModerno Medium" pitchFamily="34" charset="-120"/>
              </a:rPr>
              <a:t>Penjualan Merchandise</a:t>
            </a:r>
            <a:endParaRPr lang="en-US" sz="1950" dirty="0"/>
          </a:p>
        </p:txBody>
      </p:sp>
      <p:sp>
        <p:nvSpPr>
          <p:cNvPr id="12" name="Text 10"/>
          <p:cNvSpPr/>
          <p:nvPr/>
        </p:nvSpPr>
        <p:spPr>
          <a:xfrm>
            <a:off x="9654302" y="4862632"/>
            <a:ext cx="4182308" cy="635079"/>
          </a:xfrm>
          <a:prstGeom prst="rect">
            <a:avLst/>
          </a:prstGeom>
          <a:noFill/>
        </p:spPr>
        <p:txBody>
          <a:bodyPr wrap="square" lIns="0" tIns="0" rIns="0" bIns="0" rtlCol="0" anchor="t"/>
          <a:lstStyle/>
          <a:p>
            <a:pPr marL="0" indent="0" algn="ctr">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Ukur pendapatan dari peluang usaha seperti merchandise dan produk digital yang ditawarkan</a:t>
            </a:r>
            <a:endParaRPr lang="en-US" sz="1550" dirty="0"/>
          </a:p>
        </p:txBody>
      </p:sp>
      <p:sp>
        <p:nvSpPr>
          <p:cNvPr id="13" name="Text 11"/>
          <p:cNvSpPr/>
          <p:nvPr/>
        </p:nvSpPr>
        <p:spPr>
          <a:xfrm>
            <a:off x="793790" y="6038493"/>
            <a:ext cx="13042821" cy="63507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Gunakan platform analytics dari masing-masing media sosial untuk mendapatkan data real-time. Evaluasi bulanan akan membantu Anda menyesuaikan strategi dan memaksimalkan hasil.</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56642" y="576024"/>
            <a:ext cx="7630716" cy="1182291"/>
          </a:xfrm>
          <a:prstGeom prst="rect">
            <a:avLst/>
          </a:prstGeom>
          <a:noFill/>
        </p:spPr>
        <p:txBody>
          <a:bodyPr wrap="square" lIns="0" tIns="0" rIns="0" bIns="0" rtlCol="0" anchor="t"/>
          <a:lstStyle/>
          <a:p>
            <a:pPr marL="0" indent="0" algn="l">
              <a:lnSpc>
                <a:spcPts val="4650"/>
              </a:lnSpc>
              <a:buNone/>
            </a:pPr>
            <a:r>
              <a:rPr lang="en-US" sz="3700" dirty="0">
                <a:solidFill>
                  <a:srgbClr val="124E73"/>
                </a:solidFill>
                <a:latin typeface="MuseoModerno Medium" pitchFamily="34" charset="0"/>
                <a:ea typeface="MuseoModerno Medium" pitchFamily="34" charset="-122"/>
                <a:cs typeface="MuseoModerno Medium" pitchFamily="34" charset="-120"/>
              </a:rPr>
              <a:t>Tantangan dan Solusi di Era Digital</a:t>
            </a:r>
            <a:endParaRPr lang="en-US" sz="3700" dirty="0"/>
          </a:p>
        </p:txBody>
      </p:sp>
      <p:pic>
        <p:nvPicPr>
          <p:cNvPr id="4" name="Image 1" descr="preencoded.png"/>
          <p:cNvPicPr>
            <a:picLocks noChangeAspect="1"/>
          </p:cNvPicPr>
          <p:nvPr/>
        </p:nvPicPr>
        <p:blipFill>
          <a:blip r:embed="rId2"/>
          <a:stretch>
            <a:fillRect/>
          </a:stretch>
        </p:blipFill>
        <p:spPr>
          <a:xfrm>
            <a:off x="756642" y="2028706"/>
            <a:ext cx="945833" cy="1776413"/>
          </a:xfrm>
          <a:prstGeom prst="rect">
            <a:avLst/>
          </a:prstGeom>
        </p:spPr>
      </p:pic>
      <p:sp>
        <p:nvSpPr>
          <p:cNvPr id="5" name="Text 1"/>
          <p:cNvSpPr/>
          <p:nvPr/>
        </p:nvSpPr>
        <p:spPr>
          <a:xfrm>
            <a:off x="1882735" y="2217777"/>
            <a:ext cx="2364581" cy="295513"/>
          </a:xfrm>
          <a:prstGeom prst="rect">
            <a:avLst/>
          </a:prstGeom>
          <a:noFill/>
        </p:spPr>
        <p:txBody>
          <a:bodyPr wrap="none" lIns="0" tIns="0" rIns="0" bIns="0" rtlCol="0" anchor="t"/>
          <a:lstStyle/>
          <a:p>
            <a:pPr marL="0" indent="0" algn="l">
              <a:lnSpc>
                <a:spcPts val="2300"/>
              </a:lnSpc>
              <a:buNone/>
            </a:pPr>
            <a:r>
              <a:rPr lang="en-US" sz="1850" dirty="0">
                <a:solidFill>
                  <a:srgbClr val="2B4150"/>
                </a:solidFill>
                <a:latin typeface="MuseoModerno Medium" pitchFamily="34" charset="0"/>
                <a:ea typeface="MuseoModerno Medium" pitchFamily="34" charset="-122"/>
                <a:cs typeface="MuseoModerno Medium" pitchFamily="34" charset="-120"/>
              </a:rPr>
              <a:t>Persaingan Konten</a:t>
            </a:r>
            <a:endParaRPr lang="en-US" sz="1850" dirty="0"/>
          </a:p>
        </p:txBody>
      </p:sp>
      <p:sp>
        <p:nvSpPr>
          <p:cNvPr id="6" name="Text 2"/>
          <p:cNvSpPr/>
          <p:nvPr/>
        </p:nvSpPr>
        <p:spPr>
          <a:xfrm>
            <a:off x="1882735" y="2621399"/>
            <a:ext cx="6504623" cy="295513"/>
          </a:xfrm>
          <a:prstGeom prst="rect">
            <a:avLst/>
          </a:prstGeom>
          <a:noFill/>
        </p:spPr>
        <p:txBody>
          <a:bodyPr wrap="none" lIns="0" tIns="0" rIns="0" bIns="0" rtlCol="0" anchor="t"/>
          <a:lstStyle/>
          <a:p>
            <a:pPr marL="0" indent="0" algn="l">
              <a:lnSpc>
                <a:spcPts val="2300"/>
              </a:lnSpc>
              <a:buNone/>
            </a:pPr>
            <a:r>
              <a:rPr lang="en-US" sz="1450" b="1"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Challenge:</a:t>
            </a:r>
            <a:r>
              <a:rPr lang="en-US" sz="14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 Ribuan konten bersaing setiap detik di platform digital</a:t>
            </a:r>
            <a:endParaRPr lang="en-US" sz="1450" dirty="0"/>
          </a:p>
        </p:txBody>
      </p:sp>
      <p:sp>
        <p:nvSpPr>
          <p:cNvPr id="7" name="Text 3"/>
          <p:cNvSpPr/>
          <p:nvPr/>
        </p:nvSpPr>
        <p:spPr>
          <a:xfrm>
            <a:off x="1882735" y="3025021"/>
            <a:ext cx="6504623" cy="591026"/>
          </a:xfrm>
          <a:prstGeom prst="rect">
            <a:avLst/>
          </a:prstGeom>
          <a:noFill/>
        </p:spPr>
        <p:txBody>
          <a:bodyPr wrap="square" lIns="0" tIns="0" rIns="0" bIns="0" rtlCol="0" anchor="t"/>
          <a:lstStyle/>
          <a:p>
            <a:pPr marL="0" indent="0" algn="l">
              <a:lnSpc>
                <a:spcPts val="2300"/>
              </a:lnSpc>
              <a:buNone/>
            </a:pPr>
            <a:r>
              <a:rPr lang="en-US" sz="1450" b="1"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Solution:</a:t>
            </a:r>
            <a:r>
              <a:rPr lang="en-US" sz="14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 Fokus pada konten yang unik, otentik, dan mencerminkan nilai-nilai khas Silat Walet Puti</a:t>
            </a:r>
            <a:endParaRPr lang="en-US" sz="1450" dirty="0"/>
          </a:p>
        </p:txBody>
      </p:sp>
      <p:pic>
        <p:nvPicPr>
          <p:cNvPr id="8" name="Image 2" descr="preencoded.png"/>
          <p:cNvPicPr>
            <a:picLocks noChangeAspect="1"/>
          </p:cNvPicPr>
          <p:nvPr/>
        </p:nvPicPr>
        <p:blipFill>
          <a:blip r:embed="rId3"/>
          <a:stretch>
            <a:fillRect/>
          </a:stretch>
        </p:blipFill>
        <p:spPr>
          <a:xfrm>
            <a:off x="756642" y="3805118"/>
            <a:ext cx="945833" cy="2071926"/>
          </a:xfrm>
          <a:prstGeom prst="rect">
            <a:avLst/>
          </a:prstGeom>
        </p:spPr>
      </p:pic>
      <p:sp>
        <p:nvSpPr>
          <p:cNvPr id="9" name="Text 4"/>
          <p:cNvSpPr/>
          <p:nvPr/>
        </p:nvSpPr>
        <p:spPr>
          <a:xfrm>
            <a:off x="1882735" y="3994190"/>
            <a:ext cx="2461736" cy="295513"/>
          </a:xfrm>
          <a:prstGeom prst="rect">
            <a:avLst/>
          </a:prstGeom>
          <a:noFill/>
        </p:spPr>
        <p:txBody>
          <a:bodyPr wrap="none" lIns="0" tIns="0" rIns="0" bIns="0" rtlCol="0" anchor="t"/>
          <a:lstStyle/>
          <a:p>
            <a:pPr marL="0" indent="0" algn="l">
              <a:lnSpc>
                <a:spcPts val="2300"/>
              </a:lnSpc>
              <a:buNone/>
            </a:pPr>
            <a:r>
              <a:rPr lang="en-US" sz="1850" dirty="0">
                <a:solidFill>
                  <a:srgbClr val="2B4150"/>
                </a:solidFill>
                <a:latin typeface="MuseoModerno Medium" pitchFamily="34" charset="0"/>
                <a:ea typeface="MuseoModerno Medium" pitchFamily="34" charset="-122"/>
                <a:cs typeface="MuseoModerno Medium" pitchFamily="34" charset="-120"/>
              </a:rPr>
              <a:t>Perubahan Algoritma</a:t>
            </a:r>
            <a:endParaRPr lang="en-US" sz="1850" dirty="0"/>
          </a:p>
        </p:txBody>
      </p:sp>
      <p:sp>
        <p:nvSpPr>
          <p:cNvPr id="10" name="Text 5"/>
          <p:cNvSpPr/>
          <p:nvPr/>
        </p:nvSpPr>
        <p:spPr>
          <a:xfrm>
            <a:off x="1882735" y="4397812"/>
            <a:ext cx="6504623" cy="591026"/>
          </a:xfrm>
          <a:prstGeom prst="rect">
            <a:avLst/>
          </a:prstGeom>
          <a:noFill/>
        </p:spPr>
        <p:txBody>
          <a:bodyPr wrap="square" lIns="0" tIns="0" rIns="0" bIns="0" rtlCol="0" anchor="t"/>
          <a:lstStyle/>
          <a:p>
            <a:pPr marL="0" indent="0" algn="l">
              <a:lnSpc>
                <a:spcPts val="2300"/>
              </a:lnSpc>
              <a:buNone/>
            </a:pPr>
            <a:r>
              <a:rPr lang="en-US" sz="1450" b="1"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Challenge:</a:t>
            </a:r>
            <a:r>
              <a:rPr lang="en-US" sz="14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 Algoritma media sosial terus berubah dan mempengaruhi jangkauan konten</a:t>
            </a:r>
            <a:endParaRPr lang="en-US" sz="1450" dirty="0"/>
          </a:p>
        </p:txBody>
      </p:sp>
      <p:sp>
        <p:nvSpPr>
          <p:cNvPr id="11" name="Text 6"/>
          <p:cNvSpPr/>
          <p:nvPr/>
        </p:nvSpPr>
        <p:spPr>
          <a:xfrm>
            <a:off x="1882735" y="5096947"/>
            <a:ext cx="6504623" cy="591026"/>
          </a:xfrm>
          <a:prstGeom prst="rect">
            <a:avLst/>
          </a:prstGeom>
          <a:noFill/>
        </p:spPr>
        <p:txBody>
          <a:bodyPr wrap="square" lIns="0" tIns="0" rIns="0" bIns="0" rtlCol="0" anchor="t"/>
          <a:lstStyle/>
          <a:p>
            <a:pPr marL="0" indent="0" algn="l">
              <a:lnSpc>
                <a:spcPts val="2300"/>
              </a:lnSpc>
              <a:buNone/>
            </a:pPr>
            <a:r>
              <a:rPr lang="en-US" sz="1450" b="1"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Solution:</a:t>
            </a:r>
            <a:r>
              <a:rPr lang="en-US" sz="14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 Terus belajar dan beradaptasi dengan tren media sosial terbaru serta update platform</a:t>
            </a:r>
            <a:endParaRPr lang="en-US" sz="1450" dirty="0"/>
          </a:p>
        </p:txBody>
      </p:sp>
      <p:pic>
        <p:nvPicPr>
          <p:cNvPr id="12" name="Image 3" descr="preencoded.png"/>
          <p:cNvPicPr>
            <a:picLocks noChangeAspect="1"/>
          </p:cNvPicPr>
          <p:nvPr/>
        </p:nvPicPr>
        <p:blipFill>
          <a:blip r:embed="rId4"/>
          <a:stretch>
            <a:fillRect/>
          </a:stretch>
        </p:blipFill>
        <p:spPr>
          <a:xfrm>
            <a:off x="756642" y="5877044"/>
            <a:ext cx="945833" cy="1776413"/>
          </a:xfrm>
          <a:prstGeom prst="rect">
            <a:avLst/>
          </a:prstGeom>
        </p:spPr>
      </p:pic>
      <p:sp>
        <p:nvSpPr>
          <p:cNvPr id="13" name="Text 7"/>
          <p:cNvSpPr/>
          <p:nvPr/>
        </p:nvSpPr>
        <p:spPr>
          <a:xfrm>
            <a:off x="1882735" y="6066115"/>
            <a:ext cx="2364581" cy="295513"/>
          </a:xfrm>
          <a:prstGeom prst="rect">
            <a:avLst/>
          </a:prstGeom>
          <a:noFill/>
        </p:spPr>
        <p:txBody>
          <a:bodyPr wrap="none" lIns="0" tIns="0" rIns="0" bIns="0" rtlCol="0" anchor="t"/>
          <a:lstStyle/>
          <a:p>
            <a:pPr marL="0" indent="0" algn="l">
              <a:lnSpc>
                <a:spcPts val="2300"/>
              </a:lnSpc>
              <a:buNone/>
            </a:pPr>
            <a:r>
              <a:rPr lang="en-US" sz="1850" dirty="0">
                <a:solidFill>
                  <a:srgbClr val="2B4150"/>
                </a:solidFill>
                <a:latin typeface="MuseoModerno Medium" pitchFamily="34" charset="0"/>
                <a:ea typeface="MuseoModerno Medium" pitchFamily="34" charset="-122"/>
                <a:cs typeface="MuseoModerno Medium" pitchFamily="34" charset="-120"/>
              </a:rPr>
              <a:t>Literasi Digital</a:t>
            </a:r>
            <a:endParaRPr lang="en-US" sz="1850" dirty="0"/>
          </a:p>
        </p:txBody>
      </p:sp>
      <p:sp>
        <p:nvSpPr>
          <p:cNvPr id="14" name="Text 8"/>
          <p:cNvSpPr/>
          <p:nvPr/>
        </p:nvSpPr>
        <p:spPr>
          <a:xfrm>
            <a:off x="1882735" y="6469737"/>
            <a:ext cx="6504623" cy="295513"/>
          </a:xfrm>
          <a:prstGeom prst="rect">
            <a:avLst/>
          </a:prstGeom>
          <a:noFill/>
        </p:spPr>
        <p:txBody>
          <a:bodyPr wrap="none" lIns="0" tIns="0" rIns="0" bIns="0" rtlCol="0" anchor="t"/>
          <a:lstStyle/>
          <a:p>
            <a:pPr marL="0" indent="0" algn="l">
              <a:lnSpc>
                <a:spcPts val="2300"/>
              </a:lnSpc>
              <a:buNone/>
            </a:pPr>
            <a:r>
              <a:rPr lang="en-US" sz="1450" b="1"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Challenge:</a:t>
            </a:r>
            <a:r>
              <a:rPr lang="en-US" sz="14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 Tidak semua anggota kompeten dalam penggunaan media digital</a:t>
            </a:r>
            <a:endParaRPr lang="en-US" sz="1450" dirty="0"/>
          </a:p>
        </p:txBody>
      </p:sp>
      <p:sp>
        <p:nvSpPr>
          <p:cNvPr id="15" name="Text 9"/>
          <p:cNvSpPr/>
          <p:nvPr/>
        </p:nvSpPr>
        <p:spPr>
          <a:xfrm>
            <a:off x="1882735" y="6873359"/>
            <a:ext cx="6504623" cy="591026"/>
          </a:xfrm>
          <a:prstGeom prst="rect">
            <a:avLst/>
          </a:prstGeom>
          <a:noFill/>
        </p:spPr>
        <p:txBody>
          <a:bodyPr wrap="square" lIns="0" tIns="0" rIns="0" bIns="0" rtlCol="0" anchor="t"/>
          <a:lstStyle/>
          <a:p>
            <a:pPr marL="0" indent="0" algn="l">
              <a:lnSpc>
                <a:spcPts val="2300"/>
              </a:lnSpc>
              <a:buNone/>
            </a:pPr>
            <a:r>
              <a:rPr lang="en-US" sz="1450" b="1"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Solution:</a:t>
            </a:r>
            <a:r>
              <a:rPr lang="en-US" sz="14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 Berikan pelatihan dasar digital bagi anggota yang membutuhkan untuk membangun kapasitas</a:t>
            </a:r>
            <a:endParaRPr lang="en-US" sz="14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118116"/>
            <a:ext cx="13042821" cy="2480786"/>
          </a:xfrm>
          <a:prstGeom prst="rect">
            <a:avLst/>
          </a:prstGeom>
          <a:noFill/>
        </p:spPr>
        <p:txBody>
          <a:bodyPr wrap="square" lIns="0" tIns="0" rIns="0" bIns="0" rtlCol="0" anchor="t"/>
          <a:lstStyle/>
          <a:p>
            <a:pPr marL="0" indent="0" algn="l">
              <a:lnSpc>
                <a:spcPts val="9750"/>
              </a:lnSpc>
              <a:buNone/>
            </a:pPr>
            <a:r>
              <a:rPr lang="en-US" sz="7800" dirty="0">
                <a:solidFill>
                  <a:srgbClr val="124E73"/>
                </a:solidFill>
                <a:latin typeface="MuseoModerno Medium" pitchFamily="34" charset="0"/>
                <a:ea typeface="MuseoModerno Medium" pitchFamily="34" charset="-122"/>
                <a:cs typeface="MuseoModerno Medium" pitchFamily="34" charset="-120"/>
              </a:rPr>
              <a:t>Masa Depan Silat Walet Puti di Dunia Digital</a:t>
            </a:r>
            <a:endParaRPr lang="en-US" sz="7800" dirty="0"/>
          </a:p>
        </p:txBody>
      </p:sp>
      <p:sp>
        <p:nvSpPr>
          <p:cNvPr id="3" name="Text 1"/>
          <p:cNvSpPr/>
          <p:nvPr/>
        </p:nvSpPr>
        <p:spPr>
          <a:xfrm>
            <a:off x="793790" y="3995738"/>
            <a:ext cx="13042821" cy="95261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Personal branding bukan hanya tentang promosi atau mencari keuntungan semata, tetapi tentang melestarikan warisan budaya yang berharga dan menciptakan peluang untuk generasi mendatang. Dengan strategi yang tepat, konsistensi dalam eksekusi, dan dedikasi dari seluruh anggota, Silat Walet Puti dapat berkembang pesat di era digital sambil tetap mempertahankan nilai-nilai luhur yang menjadi fondasinya.</a:t>
            </a:r>
            <a:endParaRPr lang="en-US" sz="1550" dirty="0"/>
          </a:p>
        </p:txBody>
      </p:sp>
      <p:sp>
        <p:nvSpPr>
          <p:cNvPr id="4" name="Text 2"/>
          <p:cNvSpPr/>
          <p:nvPr/>
        </p:nvSpPr>
        <p:spPr>
          <a:xfrm>
            <a:off x="793790" y="5171599"/>
            <a:ext cx="13042821" cy="952619"/>
          </a:xfrm>
          <a:prstGeom prst="rect">
            <a:avLst/>
          </a:prstGeom>
          <a:noFill/>
        </p:spPr>
        <p:txBody>
          <a:bodyPr wrap="square" lIns="0" tIns="0" rIns="0" bIns="0" rtlCol="0" anchor="t"/>
          <a:lstStyle/>
          <a:p>
            <a:pPr marL="0" indent="0" algn="l">
              <a:lnSpc>
                <a:spcPts val="2500"/>
              </a:lnSpc>
              <a:buNone/>
            </a:pPr>
            <a:r>
              <a:rPr lang="en-US" sz="1550"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Langkah pertama adalah yang paling penting. Mulai dengan membangun akun media sosial, menciptakan konten pertama, dan melibatkan komunitas. Setiap langkah kecil membawa Anda lebih dekat ke visi besar. Mari bersama membangun brand yang kuat, berkelanjutan, dan menginspirasi tidak hanya untuk Silat Walet Puti, tetapi juga untuk dunia pencak silat Indonesia secara keseluruhan.</a:t>
            </a:r>
            <a:endParaRPr lang="en-US" sz="1550" dirty="0"/>
          </a:p>
        </p:txBody>
      </p:sp>
      <p:sp>
        <p:nvSpPr>
          <p:cNvPr id="5" name="Text 3"/>
          <p:cNvSpPr/>
          <p:nvPr/>
        </p:nvSpPr>
        <p:spPr>
          <a:xfrm>
            <a:off x="1091446" y="6570702"/>
            <a:ext cx="12745164" cy="317540"/>
          </a:xfrm>
          <a:prstGeom prst="rect">
            <a:avLst/>
          </a:prstGeom>
          <a:noFill/>
        </p:spPr>
        <p:txBody>
          <a:bodyPr wrap="none" lIns="0" tIns="0" rIns="0" bIns="0" rtlCol="0" anchor="t"/>
          <a:lstStyle/>
          <a:p>
            <a:pPr marL="0" indent="0" algn="l">
              <a:lnSpc>
                <a:spcPts val="2500"/>
              </a:lnSpc>
              <a:buNone/>
            </a:pPr>
            <a:r>
              <a:rPr lang="en-US" sz="1550" i="1" dirty="0">
                <a:solidFill>
                  <a:srgbClr val="2B4150"/>
                </a:solidFill>
                <a:latin typeface="Source Sans 3" panose="020B0303030403020204" pitchFamily="34" charset="0"/>
                <a:ea typeface="Source Sans 3" panose="020B0303030403020204" pitchFamily="34" charset="-122"/>
                <a:cs typeface="Source Sans 3" panose="020B0303030403020204" pitchFamily="34" charset="-120"/>
              </a:rPr>
              <a:t>"Di era digital, warisan budaya tidak hanya dipelihara, tetapi juga disebarluaskan ke seluruh dunia dengan cara yang inovatif dan menarik."</a:t>
            </a:r>
            <a:endParaRPr lang="en-US" sz="1550" dirty="0"/>
          </a:p>
        </p:txBody>
      </p:sp>
      <p:sp>
        <p:nvSpPr>
          <p:cNvPr id="6" name="Shape 4"/>
          <p:cNvSpPr/>
          <p:nvPr/>
        </p:nvSpPr>
        <p:spPr>
          <a:xfrm>
            <a:off x="793790" y="6347460"/>
            <a:ext cx="22860" cy="764024"/>
          </a:xfrm>
          <a:prstGeom prst="rect">
            <a:avLst/>
          </a:prstGeom>
          <a:solidFill>
            <a:srgbClr val="325F7B"/>
          </a:solid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5969</Words>
  <Application>WPS Presentation</Application>
  <PresentationFormat>On-screen Show (16:9)</PresentationFormat>
  <Paragraphs>136</Paragraphs>
  <Slides>10</Slides>
  <Notes>10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10</vt:i4>
      </vt:variant>
    </vt:vector>
  </HeadingPairs>
  <TitlesOfParts>
    <vt:vector size="28" baseType="lpstr">
      <vt:lpstr>Arial</vt:lpstr>
      <vt:lpstr>SimSun</vt:lpstr>
      <vt:lpstr>Wingdings</vt:lpstr>
      <vt:lpstr>MuseoModerno Medium</vt:lpstr>
      <vt:lpstr>MuseoModerno Medium</vt:lpstr>
      <vt:lpstr>MuseoModerno Medium</vt:lpstr>
      <vt:lpstr>Source Sans 3</vt:lpstr>
      <vt:lpstr>Source Sans 3</vt:lpstr>
      <vt:lpstr>Source Sans 3</vt:lpstr>
      <vt:lpstr>MuseoModerno Light</vt:lpstr>
      <vt:lpstr>Segoe Print</vt:lpstr>
      <vt:lpstr>MuseoModerno Light</vt:lpstr>
      <vt:lpstr>MuseoModerno Light</vt:lpstr>
      <vt:lpstr>Calibri</vt:lpstr>
      <vt:lpstr>Microsoft YaHei</vt:lpstr>
      <vt:lpstr>Arial Unicode MS</vt:lpstr>
      <vt:lpstr>MingLiU-ExtB</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Chanissa Makeup</cp:lastModifiedBy>
  <cp:revision>4</cp:revision>
  <dcterms:created xsi:type="dcterms:W3CDTF">2026-04-16T02:57:00Z</dcterms:created>
  <dcterms:modified xsi:type="dcterms:W3CDTF">2026-04-19T02:21:16Z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791ADDA869AF44199D090AA6810BEFBF_13</vt:lpwstr>
  </property>
  <property fmtid="{D5CDD505-2E9C-101B-9397-08002B2CF9AE}" pid="3" name="KSOProductBuildVer">
    <vt:lpwstr>1033-12.1.0.25242</vt:lpwstr>
  </property>
</Properties>
</file>