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60" r:id="rId5"/>
    <p:sldId id="262" r:id="rId6"/>
    <p:sldId id="263" r:id="rId7"/>
    <p:sldId id="276" r:id="rId8"/>
    <p:sldId id="279" r:id="rId9"/>
    <p:sldId id="265" r:id="rId10"/>
    <p:sldId id="277" r:id="rId11"/>
    <p:sldId id="274" r:id="rId12"/>
    <p:sldId id="280" r:id="rId13"/>
    <p:sldId id="278" r:id="rId14"/>
    <p:sldId id="266" r:id="rId15"/>
    <p:sldId id="281" r:id="rId16"/>
    <p:sldId id="282" r:id="rId17"/>
    <p:sldId id="26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2" autoAdjust="0"/>
    <p:restoredTop sz="94660"/>
  </p:normalViewPr>
  <p:slideViewPr>
    <p:cSldViewPr>
      <p:cViewPr varScale="1">
        <p:scale>
          <a:sx n="68" d="100"/>
          <a:sy n="68" d="100"/>
        </p:scale>
        <p:origin x="1380" y="72"/>
      </p:cViewPr>
      <p:guideLst>
        <p:guide orient="horz" pos="2160"/>
        <p:guide pos="2880"/>
      </p:guideLst>
    </p:cSldViewPr>
  </p:slideViewPr>
  <p:notesTextViewPr>
    <p:cViewPr>
      <p:scale>
        <a:sx n="1" d="1"/>
        <a:sy n="1" d="1"/>
      </p:scale>
      <p:origin x="0" y="0"/>
    </p:cViewPr>
  </p:notesTextViewPr>
  <p:sorterViewPr>
    <p:cViewPr>
      <p:scale>
        <a:sx n="100" d="100"/>
        <a:sy n="100" d="100"/>
      </p:scale>
      <p:origin x="0" y="5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54433F-A4C4-4D25-9A38-FE817A117A28}" type="datetimeFigureOut">
              <a:rPr lang="en-GB" smtClean="0"/>
              <a:t>16/01/2020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8C693-56B3-40A6-AC22-B7297C41E2DF}"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54433F-A4C4-4D25-9A38-FE817A117A28}" type="datetimeFigureOut">
              <a:rPr lang="en-GB" smtClean="0"/>
              <a:t>16/01/2020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8C693-56B3-40A6-AC22-B7297C41E2DF}"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54433F-A4C4-4D25-9A38-FE817A117A28}" type="datetimeFigureOut">
              <a:rPr lang="en-GB" smtClean="0"/>
              <a:t>16/01/2020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8C693-56B3-40A6-AC22-B7297C41E2DF}"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54433F-A4C4-4D25-9A38-FE817A117A28}" type="datetimeFigureOut">
              <a:rPr lang="en-GB" smtClean="0"/>
              <a:t>16/01/2020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8C693-56B3-40A6-AC22-B7297C41E2DF}"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54433F-A4C4-4D25-9A38-FE817A117A28}" type="datetimeFigureOut">
              <a:rPr lang="en-GB" smtClean="0"/>
              <a:t>16/01/2020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58C693-56B3-40A6-AC22-B7297C41E2DF}"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54433F-A4C4-4D25-9A38-FE817A117A28}" type="datetimeFigureOut">
              <a:rPr lang="en-GB" smtClean="0"/>
              <a:t>16/01/2020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58C693-56B3-40A6-AC22-B7297C41E2DF}"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54433F-A4C4-4D25-9A38-FE817A117A28}" type="datetimeFigureOut">
              <a:rPr lang="en-GB" smtClean="0"/>
              <a:t>16/01/2020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58C693-56B3-40A6-AC22-B7297C41E2D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54433F-A4C4-4D25-9A38-FE817A117A28}" type="datetimeFigureOut">
              <a:rPr lang="en-GB" smtClean="0"/>
              <a:t>16/01/2020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8C693-56B3-40A6-AC22-B7297C41E2DF}" type="slidenum">
              <a:rPr lang="en-GB" smtClean="0"/>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A54433F-A4C4-4D25-9A38-FE817A117A28}" type="datetimeFigureOut">
              <a:rPr lang="en-GB" smtClean="0"/>
              <a:t>16/01/2020</a:t>
            </a:fld>
            <a:endParaRPr lang="en-GB"/>
          </a:p>
        </p:txBody>
      </p:sp>
      <p:sp>
        <p:nvSpPr>
          <p:cNvPr id="9" name="Slide Number Placeholder 8"/>
          <p:cNvSpPr>
            <a:spLocks noGrp="1"/>
          </p:cNvSpPr>
          <p:nvPr>
            <p:ph type="sldNum" sz="quarter" idx="11"/>
          </p:nvPr>
        </p:nvSpPr>
        <p:spPr/>
        <p:txBody>
          <a:bodyPr/>
          <a:lstStyle/>
          <a:p>
            <a:fld id="{2D58C693-56B3-40A6-AC22-B7297C41E2DF}" type="slidenum">
              <a:rPr lang="en-GB" smtClean="0"/>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54433F-A4C4-4D25-9A38-FE817A117A28}" type="datetimeFigureOut">
              <a:rPr lang="en-GB" smtClean="0"/>
              <a:t>16/01/2020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8C693-56B3-40A6-AC22-B7297C41E2DF}"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54433F-A4C4-4D25-9A38-FE817A117A28}" type="datetimeFigureOut">
              <a:rPr lang="en-GB" smtClean="0"/>
              <a:t>16/01/2020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8C693-56B3-40A6-AC22-B7297C41E2DF}"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2D58C693-56B3-40A6-AC22-B7297C41E2DF}" type="slidenum">
              <a:rPr lang="en-GB" smtClean="0"/>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A54433F-A4C4-4D25-9A38-FE817A117A28}" type="datetimeFigureOut">
              <a:rPr lang="en-GB" smtClean="0"/>
              <a:t>16/01/2020</a:t>
            </a:fld>
            <a:endParaRPr lang="en-GB"/>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88640"/>
            <a:ext cx="7851648" cy="964704"/>
          </a:xfrm>
        </p:spPr>
        <p:txBody>
          <a:bodyPr/>
          <a:lstStyle/>
          <a:p>
            <a:pPr marL="182880" indent="0" algn="ctr">
              <a:buNone/>
            </a:pPr>
            <a:r>
              <a:rPr lang="sv-SE" sz="2000" dirty="0">
                <a:effectLst>
                  <a:outerShdw blurRad="38100" dist="38100" dir="2700000" algn="tl">
                    <a:srgbClr val="000000">
                      <a:alpha val="43137"/>
                    </a:srgbClr>
                  </a:outerShdw>
                </a:effectLst>
              </a:rPr>
              <a:t>PERANCANGAN SISTEM INFORMASI</a:t>
            </a:r>
            <a:r>
              <a:rPr lang="id-ID" sz="2000" dirty="0">
                <a:effectLst>
                  <a:outerShdw blurRad="38100" dist="38100" dir="2700000" algn="tl">
                    <a:srgbClr val="000000">
                      <a:alpha val="43137"/>
                    </a:srgbClr>
                  </a:outerShdw>
                </a:effectLst>
              </a:rPr>
              <a:t> </a:t>
            </a:r>
            <a:r>
              <a:rPr lang="en-US" sz="2000" dirty="0">
                <a:effectLst>
                  <a:outerShdw blurRad="38100" dist="38100" dir="2700000" algn="tl">
                    <a:srgbClr val="000000">
                      <a:alpha val="43137"/>
                    </a:srgbClr>
                  </a:outerShdw>
                </a:effectLst>
              </a:rPr>
              <a:t>RESERVASI</a:t>
            </a:r>
            <a:r>
              <a:rPr lang="id-ID" sz="2000" dirty="0">
                <a:effectLst>
                  <a:outerShdw blurRad="38100" dist="38100" dir="2700000" algn="tl">
                    <a:srgbClr val="000000">
                      <a:alpha val="43137"/>
                    </a:srgbClr>
                  </a:outerShdw>
                </a:effectLst>
              </a:rPr>
              <a:t> LAPANGAN </a:t>
            </a:r>
            <a:br>
              <a:rPr lang="id-ID" sz="2000" dirty="0">
                <a:effectLst>
                  <a:outerShdw blurRad="38100" dist="38100" dir="2700000" algn="tl">
                    <a:srgbClr val="000000">
                      <a:alpha val="43137"/>
                    </a:srgbClr>
                  </a:outerShdw>
                </a:effectLst>
              </a:rPr>
            </a:br>
            <a:r>
              <a:rPr lang="id-ID" sz="2000" dirty="0">
                <a:effectLst>
                  <a:outerShdw blurRad="38100" dist="38100" dir="2700000" algn="tl">
                    <a:srgbClr val="000000">
                      <a:alpha val="43137"/>
                    </a:srgbClr>
                  </a:outerShdw>
                </a:effectLst>
              </a:rPr>
              <a:t>PADA </a:t>
            </a:r>
            <a:r>
              <a:rPr lang="en-US" sz="2000" dirty="0">
                <a:effectLst>
                  <a:outerShdw blurRad="38100" dist="38100" dir="2700000" algn="tl">
                    <a:srgbClr val="000000">
                      <a:alpha val="43137"/>
                    </a:srgbClr>
                  </a:outerShdw>
                </a:effectLst>
              </a:rPr>
              <a:t>KAFILA FUTSAL JAKARTA</a:t>
            </a:r>
            <a:endParaRPr lang="en-GB" sz="20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67544" y="3645024"/>
            <a:ext cx="8352928" cy="2904728"/>
          </a:xfrm>
        </p:spPr>
        <p:txBody>
          <a:bodyPr>
            <a:normAutofit fontScale="25000" lnSpcReduction="20000"/>
          </a:bodyPr>
          <a:lstStyle/>
          <a:p>
            <a:pPr algn="ctr"/>
            <a:r>
              <a:rPr lang="en-US" sz="5600" b="1" dirty="0"/>
              <a:t>TUGAS AKHIR</a:t>
            </a:r>
            <a:endParaRPr lang="en-GB" sz="5600" b="1" dirty="0"/>
          </a:p>
          <a:p>
            <a:pPr algn="ctr"/>
            <a:r>
              <a:rPr lang="en-US" sz="5600" b="1" dirty="0" err="1"/>
              <a:t>Diajukan</a:t>
            </a:r>
            <a:r>
              <a:rPr lang="en-US" sz="5600" b="1" dirty="0"/>
              <a:t> </a:t>
            </a:r>
            <a:r>
              <a:rPr lang="en-US" sz="5600" b="1" dirty="0" err="1"/>
              <a:t>Untuk</a:t>
            </a:r>
            <a:r>
              <a:rPr lang="en-US" sz="5600" b="1" dirty="0"/>
              <a:t> </a:t>
            </a:r>
            <a:r>
              <a:rPr lang="en-US" sz="5600" b="1" dirty="0" err="1"/>
              <a:t>Memenuhi</a:t>
            </a:r>
            <a:r>
              <a:rPr lang="en-US" sz="5600" b="1" dirty="0"/>
              <a:t> Salah </a:t>
            </a:r>
            <a:r>
              <a:rPr lang="en-US" sz="5600" b="1" dirty="0" err="1"/>
              <a:t>Satu</a:t>
            </a:r>
            <a:r>
              <a:rPr lang="en-US" sz="5600" b="1" dirty="0"/>
              <a:t> </a:t>
            </a:r>
            <a:r>
              <a:rPr lang="en-US" sz="5600" b="1" dirty="0" err="1"/>
              <a:t>Syarat</a:t>
            </a:r>
            <a:r>
              <a:rPr lang="en-US" sz="5600" b="1" dirty="0"/>
              <a:t> </a:t>
            </a:r>
            <a:r>
              <a:rPr lang="en-US" sz="5600" b="1" dirty="0" err="1"/>
              <a:t>Kelulusan</a:t>
            </a:r>
            <a:r>
              <a:rPr lang="en-US" sz="5600" b="1" dirty="0"/>
              <a:t> Program Diploma III</a:t>
            </a:r>
            <a:endParaRPr lang="en-GB" sz="5600" b="1" dirty="0"/>
          </a:p>
          <a:p>
            <a:pPr algn="ctr"/>
            <a:r>
              <a:rPr lang="en-US" sz="5600" b="1" dirty="0"/>
              <a:t> </a:t>
            </a:r>
            <a:endParaRPr lang="en-GB" sz="5600" b="1" dirty="0"/>
          </a:p>
          <a:p>
            <a:pPr algn="ctr"/>
            <a:r>
              <a:rPr lang="en-US" sz="5600" b="1" dirty="0"/>
              <a:t>M. </a:t>
            </a:r>
            <a:r>
              <a:rPr lang="en-US" sz="5600" b="1" dirty="0" err="1"/>
              <a:t>Taufik</a:t>
            </a:r>
            <a:r>
              <a:rPr lang="en-US" sz="5600" b="1" dirty="0"/>
              <a:t> </a:t>
            </a:r>
            <a:r>
              <a:rPr lang="en-US" sz="5600" b="1" dirty="0" err="1"/>
              <a:t>Kurrahman</a:t>
            </a:r>
            <a:endParaRPr lang="en-GB" sz="5600" b="1" dirty="0"/>
          </a:p>
          <a:p>
            <a:pPr algn="ctr"/>
            <a:r>
              <a:rPr lang="en-US" sz="5600" b="1" dirty="0"/>
              <a:t>NIM : 1216</a:t>
            </a:r>
            <a:r>
              <a:rPr lang="id-ID" sz="5600" b="1" dirty="0"/>
              <a:t>4</a:t>
            </a:r>
            <a:r>
              <a:rPr lang="en-US" sz="5600" b="1" dirty="0"/>
              <a:t>576</a:t>
            </a:r>
            <a:endParaRPr lang="en-GB" sz="5600" b="1" dirty="0"/>
          </a:p>
          <a:p>
            <a:pPr algn="ctr">
              <a:lnSpc>
                <a:spcPct val="120000"/>
              </a:lnSpc>
            </a:pPr>
            <a:r>
              <a:rPr lang="en-US" sz="5600" b="1" dirty="0"/>
              <a:t> </a:t>
            </a:r>
            <a:endParaRPr lang="en-GB" sz="5600" b="1" dirty="0"/>
          </a:p>
          <a:p>
            <a:pPr algn="ctr">
              <a:lnSpc>
                <a:spcPct val="120000"/>
              </a:lnSpc>
            </a:pPr>
            <a:r>
              <a:rPr lang="en-US" sz="5600" b="1" dirty="0"/>
              <a:t>Program </a:t>
            </a:r>
            <a:r>
              <a:rPr lang="en-US" sz="5600" b="1" dirty="0" err="1"/>
              <a:t>Studi</a:t>
            </a:r>
            <a:r>
              <a:rPr lang="en-US" sz="5600" b="1" dirty="0"/>
              <a:t> </a:t>
            </a:r>
            <a:r>
              <a:rPr lang="en-US" sz="5600" b="1" dirty="0" err="1"/>
              <a:t>Sistem</a:t>
            </a:r>
            <a:r>
              <a:rPr lang="en-US" sz="5600" b="1" dirty="0"/>
              <a:t> </a:t>
            </a:r>
            <a:r>
              <a:rPr lang="en-US" sz="5600" b="1" dirty="0" err="1"/>
              <a:t>Informasi</a:t>
            </a:r>
            <a:br>
              <a:rPr lang="en-US" sz="5600" b="1" dirty="0"/>
            </a:br>
            <a:r>
              <a:rPr lang="en-US" sz="5600" b="1" dirty="0" err="1"/>
              <a:t>Fakultas</a:t>
            </a:r>
            <a:r>
              <a:rPr lang="en-US" sz="5600" b="1" dirty="0"/>
              <a:t> </a:t>
            </a:r>
            <a:r>
              <a:rPr lang="en-US" sz="5600" b="1" dirty="0" err="1"/>
              <a:t>Teknologi</a:t>
            </a:r>
            <a:r>
              <a:rPr lang="en-US" sz="5600" b="1" dirty="0"/>
              <a:t> </a:t>
            </a:r>
            <a:r>
              <a:rPr lang="en-US" sz="5600" b="1" dirty="0" err="1"/>
              <a:t>Informasi</a:t>
            </a:r>
            <a:endParaRPr lang="en-GB" sz="5600" b="1" dirty="0"/>
          </a:p>
          <a:p>
            <a:pPr algn="ctr">
              <a:lnSpc>
                <a:spcPct val="120000"/>
              </a:lnSpc>
            </a:pPr>
            <a:r>
              <a:rPr lang="en-US" sz="5600" b="1" dirty="0" err="1"/>
              <a:t>Universitas</a:t>
            </a:r>
            <a:r>
              <a:rPr lang="en-US" sz="5600" b="1" dirty="0"/>
              <a:t> </a:t>
            </a:r>
            <a:r>
              <a:rPr lang="en-US" sz="5600" b="1" dirty="0" err="1"/>
              <a:t>Bina</a:t>
            </a:r>
            <a:r>
              <a:rPr lang="en-US" sz="5600" b="1" dirty="0"/>
              <a:t> </a:t>
            </a:r>
            <a:r>
              <a:rPr lang="en-US" sz="5600" b="1" dirty="0" err="1"/>
              <a:t>Sarana</a:t>
            </a:r>
            <a:r>
              <a:rPr lang="en-US" sz="5600" b="1" dirty="0"/>
              <a:t> </a:t>
            </a:r>
            <a:r>
              <a:rPr lang="en-US" sz="5600" b="1" dirty="0" err="1"/>
              <a:t>Informatika</a:t>
            </a:r>
            <a:br>
              <a:rPr lang="en-US" sz="5600" b="1" dirty="0"/>
            </a:br>
            <a:r>
              <a:rPr lang="en-US" sz="5600" b="1" dirty="0"/>
              <a:t>Jakarta</a:t>
            </a:r>
            <a:br>
              <a:rPr lang="en-US" sz="5600" b="1" dirty="0"/>
            </a:br>
            <a:r>
              <a:rPr lang="en-US" sz="5600" b="1" dirty="0"/>
              <a:t>2019</a:t>
            </a:r>
            <a:endParaRPr lang="en-GB" sz="5600" b="1" dirty="0"/>
          </a:p>
          <a:p>
            <a:pPr algn="ctr">
              <a:lnSpc>
                <a:spcPct val="120000"/>
              </a:lnSpc>
            </a:pPr>
            <a:r>
              <a:rPr lang="en-US" sz="5600" b="1" dirty="0"/>
              <a:t> </a:t>
            </a:r>
            <a:endParaRPr lang="en-GB" sz="5600" dirty="0"/>
          </a:p>
          <a:p>
            <a:endParaRPr lang="en-GB" dirty="0"/>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5896" y="1628800"/>
            <a:ext cx="1728192" cy="1584176"/>
          </a:xfrm>
          <a:prstGeom prst="rect">
            <a:avLst/>
          </a:prstGeom>
          <a:noFill/>
        </p:spPr>
      </p:pic>
    </p:spTree>
    <p:extLst>
      <p:ext uri="{BB962C8B-B14F-4D97-AF65-F5344CB8AC3E}">
        <p14:creationId xmlns:p14="http://schemas.microsoft.com/office/powerpoint/2010/main" val="3614976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54051" y="-387424"/>
            <a:ext cx="7175351" cy="944782"/>
          </a:xfrm>
        </p:spPr>
        <p:txBody>
          <a:bodyPr/>
          <a:lstStyle/>
          <a:p>
            <a:r>
              <a:rPr lang="en-GB" sz="3200" b="1" i="1" dirty="0" err="1"/>
              <a:t>Maksud</a:t>
            </a:r>
            <a:r>
              <a:rPr lang="en-GB" sz="3200" b="1" i="1" dirty="0"/>
              <a:t> </a:t>
            </a:r>
            <a:r>
              <a:rPr lang="en-GB" sz="3200" b="1" i="1" dirty="0" err="1"/>
              <a:t>dan</a:t>
            </a:r>
            <a:r>
              <a:rPr lang="en-GB" sz="3200" b="1" i="1" dirty="0"/>
              <a:t> </a:t>
            </a:r>
            <a:r>
              <a:rPr lang="en-GB" sz="3200" b="1" i="1" dirty="0" err="1"/>
              <a:t>Tujuan</a:t>
            </a:r>
            <a:endParaRPr lang="en-GB" sz="3200" b="1" i="1" dirty="0"/>
          </a:p>
        </p:txBody>
      </p:sp>
      <p:sp>
        <p:nvSpPr>
          <p:cNvPr id="2" name="Subtitle 1"/>
          <p:cNvSpPr>
            <a:spLocks noGrp="1"/>
          </p:cNvSpPr>
          <p:nvPr>
            <p:ph type="subTitle" idx="1"/>
          </p:nvPr>
        </p:nvSpPr>
        <p:spPr>
          <a:xfrm>
            <a:off x="761168" y="620688"/>
            <a:ext cx="7488832" cy="4233856"/>
          </a:xfrm>
        </p:spPr>
        <p:txBody>
          <a:bodyPr/>
          <a:lstStyle/>
          <a:p>
            <a:pPr algn="just"/>
            <a:r>
              <a:rPr lang="en-GB" dirty="0" err="1"/>
              <a:t>Tujuan</a:t>
            </a:r>
            <a:r>
              <a:rPr lang="en-GB" dirty="0"/>
              <a:t> </a:t>
            </a:r>
            <a:r>
              <a:rPr lang="en-GB" dirty="0" err="1"/>
              <a:t>dari</a:t>
            </a:r>
            <a:r>
              <a:rPr lang="en-GB" dirty="0"/>
              <a:t> </a:t>
            </a:r>
            <a:r>
              <a:rPr lang="en-GB" dirty="0" err="1"/>
              <a:t>penulisan</a:t>
            </a:r>
            <a:r>
              <a:rPr lang="en-GB" dirty="0"/>
              <a:t> </a:t>
            </a:r>
            <a:r>
              <a:rPr lang="en-GB" dirty="0" err="1"/>
              <a:t>tugas</a:t>
            </a:r>
            <a:r>
              <a:rPr lang="en-GB" dirty="0"/>
              <a:t> </a:t>
            </a:r>
            <a:r>
              <a:rPr lang="en-GB" dirty="0" err="1"/>
              <a:t>akhir</a:t>
            </a:r>
            <a:r>
              <a:rPr lang="en-GB" dirty="0"/>
              <a:t> </a:t>
            </a:r>
            <a:r>
              <a:rPr lang="en-GB" dirty="0" err="1"/>
              <a:t>ini</a:t>
            </a:r>
            <a:r>
              <a:rPr lang="en-GB" dirty="0"/>
              <a:t> </a:t>
            </a:r>
            <a:r>
              <a:rPr lang="en-GB" dirty="0" err="1"/>
              <a:t>adalah</a:t>
            </a:r>
            <a:r>
              <a:rPr lang="en-GB" dirty="0"/>
              <a:t>:</a:t>
            </a:r>
          </a:p>
          <a:p>
            <a:pPr lvl="0" algn="just"/>
            <a:r>
              <a:rPr lang="en-GB" dirty="0"/>
              <a:t>1. </a:t>
            </a:r>
            <a:r>
              <a:rPr lang="en-US" dirty="0"/>
              <a:t>M</a:t>
            </a:r>
            <a:r>
              <a:rPr lang="id-ID" dirty="0"/>
              <a:t>enghasilkan sistem informasi penyewaan lapangan futsal pada </a:t>
            </a:r>
            <a:r>
              <a:rPr lang="en-US" dirty="0" err="1"/>
              <a:t>Kafila</a:t>
            </a:r>
            <a:r>
              <a:rPr lang="en-US" dirty="0"/>
              <a:t> Futsal Jakarta</a:t>
            </a:r>
            <a:r>
              <a:rPr lang="id-ID" dirty="0"/>
              <a:t>.</a:t>
            </a:r>
            <a:endParaRPr lang="en-US" dirty="0"/>
          </a:p>
          <a:p>
            <a:pPr lvl="0" algn="just"/>
            <a:r>
              <a:rPr lang="id-ID" dirty="0"/>
              <a:t>2.</a:t>
            </a:r>
            <a:r>
              <a:rPr lang="en-US" dirty="0"/>
              <a:t> M</a:t>
            </a:r>
            <a:r>
              <a:rPr lang="id-ID" dirty="0"/>
              <a:t>enghasilan suatu informasi yang cepat dan akurat  dalam membantu dan memudahkan proses penyewaan lapangan futsal pada </a:t>
            </a:r>
            <a:r>
              <a:rPr lang="en-US" dirty="0" err="1"/>
              <a:t>Kafila</a:t>
            </a:r>
            <a:r>
              <a:rPr lang="en-US" dirty="0"/>
              <a:t> Futsal Jakarta</a:t>
            </a:r>
            <a:r>
              <a:rPr lang="id-ID" dirty="0"/>
              <a:t>.</a:t>
            </a:r>
          </a:p>
          <a:p>
            <a:endParaRPr lang="en-GB"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8" y="5373216"/>
            <a:ext cx="1168663" cy="1103192"/>
          </a:xfrm>
          <a:prstGeom prst="rect">
            <a:avLst/>
          </a:prstGeom>
          <a:noFill/>
        </p:spPr>
      </p:pic>
      <p:sp>
        <p:nvSpPr>
          <p:cNvPr id="6" name="Title 2"/>
          <p:cNvSpPr txBox="1">
            <a:spLocks/>
          </p:cNvSpPr>
          <p:nvPr/>
        </p:nvSpPr>
        <p:spPr>
          <a:xfrm>
            <a:off x="212275" y="2704581"/>
            <a:ext cx="7175351" cy="728758"/>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r>
              <a:rPr lang="en-GB" sz="3200" b="1" i="1" dirty="0" err="1"/>
              <a:t>Metode</a:t>
            </a:r>
            <a:r>
              <a:rPr lang="en-GB" sz="3200" b="1" i="1" dirty="0"/>
              <a:t> </a:t>
            </a:r>
            <a:r>
              <a:rPr lang="en-GB" sz="3200" b="1" i="1" dirty="0" err="1"/>
              <a:t>Penelitian</a:t>
            </a:r>
            <a:endParaRPr lang="en-GB" sz="3200" b="1" i="1" dirty="0"/>
          </a:p>
        </p:txBody>
      </p:sp>
      <p:sp>
        <p:nvSpPr>
          <p:cNvPr id="7" name="Subtitle 1"/>
          <p:cNvSpPr txBox="1">
            <a:spLocks/>
          </p:cNvSpPr>
          <p:nvPr/>
        </p:nvSpPr>
        <p:spPr>
          <a:xfrm>
            <a:off x="784176" y="3068960"/>
            <a:ext cx="6912768" cy="4809920"/>
          </a:xfrm>
          <a:prstGeom prst="rect">
            <a:avLst/>
          </a:prstGeom>
        </p:spPr>
        <p:txBody>
          <a:bodyPr vert="horz" lIns="91440" tIns="45720" rIns="91440" bIns="45720" rtlCol="0" anchor="t">
            <a:normAutofit/>
          </a:bodyPr>
          <a:lstStyle>
            <a:lvl1pPr marL="0" indent="0" algn="l" defTabSz="914400" rtl="0" eaLnBrk="1" latinLnBrk="0" hangingPunct="1">
              <a:spcBef>
                <a:spcPct val="20000"/>
              </a:spcBef>
              <a:buClr>
                <a:schemeClr val="accent1"/>
              </a:buClr>
              <a:buFont typeface="Arial" pitchFamily="34" charset="0"/>
              <a:buNone/>
              <a:defRPr sz="2000" kern="1200">
                <a:solidFill>
                  <a:schemeClr val="tx1">
                    <a:tint val="75000"/>
                  </a:schemeClr>
                </a:solidFill>
                <a:latin typeface="+mn-lt"/>
                <a:ea typeface="+mn-ea"/>
                <a:cs typeface="+mn-cs"/>
              </a:defRPr>
            </a:lvl1pPr>
            <a:lvl2pPr marL="457200" indent="0" algn="ctr" defTabSz="914400" rtl="0" eaLnBrk="1" latinLnBrk="0" hangingPunct="1">
              <a:spcBef>
                <a:spcPct val="20000"/>
              </a:spcBef>
              <a:buClr>
                <a:schemeClr val="accent2"/>
              </a:buClr>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3"/>
              </a:buClr>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4"/>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5"/>
              </a:buClr>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400" kern="1200" baseline="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3"/>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9pPr>
          </a:lstStyle>
          <a:p>
            <a:pPr algn="just"/>
            <a:endParaRPr lang="en-GB" dirty="0"/>
          </a:p>
          <a:p>
            <a:pPr algn="just"/>
            <a:r>
              <a:rPr lang="en-GB" dirty="0" err="1"/>
              <a:t>Metode</a:t>
            </a:r>
            <a:r>
              <a:rPr lang="en-GB" dirty="0"/>
              <a:t> yang </a:t>
            </a:r>
            <a:r>
              <a:rPr lang="en-GB" dirty="0" err="1"/>
              <a:t>digunakan</a:t>
            </a:r>
            <a:r>
              <a:rPr lang="en-GB" dirty="0"/>
              <a:t> </a:t>
            </a:r>
            <a:r>
              <a:rPr lang="en-GB" dirty="0" err="1"/>
              <a:t>pada</a:t>
            </a:r>
            <a:r>
              <a:rPr lang="en-GB" dirty="0"/>
              <a:t> </a:t>
            </a:r>
            <a:r>
              <a:rPr lang="en-GB" dirty="0" err="1"/>
              <a:t>pengembangan</a:t>
            </a:r>
            <a:r>
              <a:rPr lang="en-GB" dirty="0"/>
              <a:t> </a:t>
            </a:r>
            <a:r>
              <a:rPr lang="en-GB" dirty="0" err="1"/>
              <a:t>perangkat</a:t>
            </a:r>
            <a:r>
              <a:rPr lang="en-GB" dirty="0"/>
              <a:t> </a:t>
            </a:r>
            <a:r>
              <a:rPr lang="en-GB" dirty="0" err="1"/>
              <a:t>lunak</a:t>
            </a:r>
            <a:r>
              <a:rPr lang="en-GB" dirty="0"/>
              <a:t> </a:t>
            </a:r>
            <a:r>
              <a:rPr lang="en-GB" dirty="0" err="1"/>
              <a:t>ini</a:t>
            </a:r>
            <a:r>
              <a:rPr lang="en-GB" dirty="0"/>
              <a:t> </a:t>
            </a:r>
            <a:r>
              <a:rPr lang="en-GB" dirty="0" err="1"/>
              <a:t>menggukan</a:t>
            </a:r>
            <a:r>
              <a:rPr lang="en-GB" dirty="0"/>
              <a:t> model </a:t>
            </a:r>
            <a:r>
              <a:rPr lang="en-GB" i="1" dirty="0"/>
              <a:t>waterfall </a:t>
            </a:r>
            <a:r>
              <a:rPr lang="en-GB" dirty="0"/>
              <a:t>yang </a:t>
            </a:r>
            <a:r>
              <a:rPr lang="en-GB" dirty="0" err="1"/>
              <a:t>terbagi</a:t>
            </a:r>
            <a:r>
              <a:rPr lang="en-GB" dirty="0"/>
              <a:t> </a:t>
            </a:r>
            <a:r>
              <a:rPr lang="en-GB" dirty="0" err="1"/>
              <a:t>menjadi</a:t>
            </a:r>
            <a:r>
              <a:rPr lang="en-GB" dirty="0"/>
              <a:t> 5 </a:t>
            </a:r>
            <a:r>
              <a:rPr lang="en-GB" dirty="0" err="1"/>
              <a:t>tahapan</a:t>
            </a:r>
            <a:r>
              <a:rPr lang="en-GB" dirty="0"/>
              <a:t>, </a:t>
            </a:r>
            <a:r>
              <a:rPr lang="en-GB" dirty="0" err="1"/>
              <a:t>yaitu</a:t>
            </a:r>
            <a:r>
              <a:rPr lang="en-GB" dirty="0"/>
              <a:t> :</a:t>
            </a:r>
          </a:p>
          <a:p>
            <a:pPr algn="just"/>
            <a:r>
              <a:rPr lang="en-GB" dirty="0"/>
              <a:t>1. </a:t>
            </a:r>
            <a:r>
              <a:rPr lang="id-ID" dirty="0"/>
              <a:t>Analisis Kebutuhan</a:t>
            </a:r>
            <a:endParaRPr lang="en-GB" dirty="0"/>
          </a:p>
          <a:p>
            <a:pPr algn="just"/>
            <a:r>
              <a:rPr lang="en-GB" dirty="0"/>
              <a:t>2. </a:t>
            </a:r>
            <a:r>
              <a:rPr lang="en-GB" dirty="0" err="1"/>
              <a:t>Desain</a:t>
            </a:r>
            <a:endParaRPr lang="en-GB" dirty="0"/>
          </a:p>
          <a:p>
            <a:pPr algn="just"/>
            <a:r>
              <a:rPr lang="en-GB" dirty="0"/>
              <a:t>3. </a:t>
            </a:r>
            <a:r>
              <a:rPr lang="en-GB" dirty="0" err="1"/>
              <a:t>Pembuatan</a:t>
            </a:r>
            <a:r>
              <a:rPr lang="en-GB" dirty="0"/>
              <a:t> </a:t>
            </a:r>
            <a:r>
              <a:rPr lang="en-GB" dirty="0" err="1"/>
              <a:t>kode</a:t>
            </a:r>
            <a:r>
              <a:rPr lang="en-GB" dirty="0"/>
              <a:t> program </a:t>
            </a:r>
          </a:p>
          <a:p>
            <a:pPr algn="just"/>
            <a:r>
              <a:rPr lang="en-GB" dirty="0"/>
              <a:t>4. </a:t>
            </a:r>
            <a:r>
              <a:rPr lang="en-GB" dirty="0" err="1"/>
              <a:t>Pegujian</a:t>
            </a:r>
            <a:r>
              <a:rPr lang="en-GB" dirty="0"/>
              <a:t> </a:t>
            </a:r>
          </a:p>
          <a:p>
            <a:pPr algn="just"/>
            <a:r>
              <a:rPr lang="en-GB" dirty="0"/>
              <a:t>5. </a:t>
            </a:r>
            <a:r>
              <a:rPr lang="en-GB" dirty="0" err="1"/>
              <a:t>Pendukung</a:t>
            </a:r>
            <a:r>
              <a:rPr lang="en-GB" dirty="0"/>
              <a:t> (</a:t>
            </a:r>
            <a:r>
              <a:rPr lang="en-GB" i="1" dirty="0"/>
              <a:t>Support</a:t>
            </a:r>
            <a:r>
              <a:rPr lang="en-GB" dirty="0"/>
              <a:t>) </a:t>
            </a:r>
            <a:r>
              <a:rPr lang="en-GB" dirty="0" err="1"/>
              <a:t>atau</a:t>
            </a:r>
            <a:r>
              <a:rPr lang="en-GB" dirty="0"/>
              <a:t> </a:t>
            </a:r>
            <a:r>
              <a:rPr lang="en-GB" dirty="0" err="1"/>
              <a:t>Pemeliharaan</a:t>
            </a:r>
            <a:r>
              <a:rPr lang="en-GB" dirty="0"/>
              <a:t> (</a:t>
            </a:r>
            <a:r>
              <a:rPr lang="en-GB" i="1" dirty="0"/>
              <a:t>maintenance</a:t>
            </a:r>
            <a:r>
              <a:rPr lang="en-GB" dirty="0"/>
              <a:t>)</a:t>
            </a:r>
          </a:p>
          <a:p>
            <a:pPr algn="just"/>
            <a:endParaRPr lang="en-GB" dirty="0"/>
          </a:p>
          <a:p>
            <a:pPr algn="just"/>
            <a:endParaRPr lang="en-GB" dirty="0"/>
          </a:p>
        </p:txBody>
      </p:sp>
    </p:spTree>
    <p:extLst>
      <p:ext uri="{BB962C8B-B14F-4D97-AF65-F5344CB8AC3E}">
        <p14:creationId xmlns:p14="http://schemas.microsoft.com/office/powerpoint/2010/main" val="812359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67544" y="476672"/>
            <a:ext cx="7175351" cy="728758"/>
          </a:xfrm>
        </p:spPr>
        <p:txBody>
          <a:bodyPr/>
          <a:lstStyle/>
          <a:p>
            <a:r>
              <a:rPr lang="en-GB" sz="3200" b="1" i="1" dirty="0" err="1"/>
              <a:t>Ruang</a:t>
            </a:r>
            <a:r>
              <a:rPr lang="id-ID" sz="3200" b="1" i="1" dirty="0"/>
              <a:t> </a:t>
            </a:r>
            <a:r>
              <a:rPr lang="en-GB" sz="3200" b="1" i="1" dirty="0" err="1"/>
              <a:t>Lingkup</a:t>
            </a:r>
            <a:endParaRPr lang="en-GB" sz="3200" b="1" i="1" dirty="0"/>
          </a:p>
        </p:txBody>
      </p:sp>
      <p:sp>
        <p:nvSpPr>
          <p:cNvPr id="2" name="Subtitle 1"/>
          <p:cNvSpPr>
            <a:spLocks noGrp="1"/>
          </p:cNvSpPr>
          <p:nvPr>
            <p:ph type="subTitle" idx="1"/>
          </p:nvPr>
        </p:nvSpPr>
        <p:spPr>
          <a:xfrm>
            <a:off x="683568" y="1484784"/>
            <a:ext cx="7056784" cy="4305864"/>
          </a:xfrm>
        </p:spPr>
        <p:txBody>
          <a:bodyPr/>
          <a:lstStyle/>
          <a:p>
            <a:pPr algn="just"/>
            <a:r>
              <a:rPr lang="en-US" dirty="0" err="1"/>
              <a:t>Didalam</a:t>
            </a:r>
            <a:r>
              <a:rPr lang="en-US" dirty="0"/>
              <a:t> </a:t>
            </a:r>
            <a:r>
              <a:rPr lang="en-US" dirty="0" err="1"/>
              <a:t>penulisan</a:t>
            </a:r>
            <a:r>
              <a:rPr lang="en-US" dirty="0"/>
              <a:t> </a:t>
            </a:r>
            <a:r>
              <a:rPr lang="id-ID" dirty="0"/>
              <a:t>Tugas Akhir</a:t>
            </a:r>
            <a:r>
              <a:rPr lang="en-US" dirty="0"/>
              <a:t> </a:t>
            </a:r>
            <a:r>
              <a:rPr lang="en-US" dirty="0" err="1"/>
              <a:t>ini</a:t>
            </a:r>
            <a:r>
              <a:rPr lang="en-US" dirty="0"/>
              <a:t>, </a:t>
            </a:r>
            <a:r>
              <a:rPr lang="en-US" dirty="0" err="1"/>
              <a:t>penulis</a:t>
            </a:r>
            <a:r>
              <a:rPr lang="en-US" dirty="0"/>
              <a:t> </a:t>
            </a:r>
            <a:r>
              <a:rPr lang="en-US" dirty="0" err="1"/>
              <a:t>membahas</a:t>
            </a:r>
            <a:r>
              <a:rPr lang="en-US" dirty="0"/>
              <a:t> </a:t>
            </a:r>
            <a:r>
              <a:rPr lang="en-US" dirty="0" err="1"/>
              <a:t>tentang</a:t>
            </a:r>
            <a:r>
              <a:rPr lang="id-ID" dirty="0"/>
              <a:t> rancangan</a:t>
            </a:r>
            <a:r>
              <a:rPr lang="en-US" dirty="0"/>
              <a:t> </a:t>
            </a:r>
            <a:r>
              <a:rPr lang="en-US" dirty="0" err="1"/>
              <a:t>sistem</a:t>
            </a:r>
            <a:r>
              <a:rPr lang="en-US" dirty="0"/>
              <a:t> </a:t>
            </a:r>
            <a:r>
              <a:rPr lang="id-ID" dirty="0"/>
              <a:t>informasi </a:t>
            </a:r>
            <a:r>
              <a:rPr lang="en-US" dirty="0" err="1"/>
              <a:t>penyewaan</a:t>
            </a:r>
            <a:r>
              <a:rPr lang="en-US" dirty="0"/>
              <a:t> </a:t>
            </a:r>
            <a:r>
              <a:rPr lang="en-US" dirty="0" err="1"/>
              <a:t>lapang</a:t>
            </a:r>
            <a:r>
              <a:rPr lang="en-US" dirty="0"/>
              <a:t> </a:t>
            </a:r>
            <a:r>
              <a:rPr lang="id-ID" dirty="0"/>
              <a:t>futsal </a:t>
            </a:r>
            <a:r>
              <a:rPr lang="en-US" dirty="0"/>
              <a:t>pada </a:t>
            </a:r>
            <a:r>
              <a:rPr lang="en-US" dirty="0" err="1"/>
              <a:t>Kafila</a:t>
            </a:r>
            <a:r>
              <a:rPr lang="en-US" dirty="0"/>
              <a:t> Futsal</a:t>
            </a:r>
            <a:r>
              <a:rPr lang="id-ID" dirty="0"/>
              <a:t> </a:t>
            </a:r>
            <a:r>
              <a:rPr lang="en-US" dirty="0"/>
              <a:t>Jakarta. </a:t>
            </a:r>
            <a:r>
              <a:rPr lang="en-US" dirty="0" err="1"/>
              <a:t>Mengingat</a:t>
            </a:r>
            <a:r>
              <a:rPr lang="en-US" dirty="0"/>
              <a:t> </a:t>
            </a:r>
            <a:r>
              <a:rPr lang="en-US" dirty="0" err="1"/>
              <a:t>pembahasan</a:t>
            </a:r>
            <a:r>
              <a:rPr lang="en-US" dirty="0"/>
              <a:t> </a:t>
            </a:r>
            <a:r>
              <a:rPr lang="en-US" dirty="0" err="1"/>
              <a:t>didalam</a:t>
            </a:r>
            <a:r>
              <a:rPr lang="id-ID" dirty="0"/>
              <a:t> </a:t>
            </a:r>
            <a:r>
              <a:rPr lang="en-US" dirty="0" err="1"/>
              <a:t>penyewaan</a:t>
            </a:r>
            <a:r>
              <a:rPr lang="en-US" dirty="0"/>
              <a:t> </a:t>
            </a:r>
            <a:r>
              <a:rPr lang="en-US" dirty="0" err="1"/>
              <a:t>lapang</a:t>
            </a:r>
            <a:r>
              <a:rPr lang="en-US" dirty="0"/>
              <a:t> </a:t>
            </a:r>
            <a:r>
              <a:rPr lang="en-US" dirty="0" err="1"/>
              <a:t>cukup</a:t>
            </a:r>
            <a:r>
              <a:rPr lang="en-US" dirty="0"/>
              <a:t> </a:t>
            </a:r>
            <a:r>
              <a:rPr lang="en-US" dirty="0" err="1"/>
              <a:t>luas</a:t>
            </a:r>
            <a:r>
              <a:rPr lang="en-US" dirty="0"/>
              <a:t> </a:t>
            </a:r>
            <a:r>
              <a:rPr lang="en-US" dirty="0" err="1"/>
              <a:t>dan</a:t>
            </a:r>
            <a:r>
              <a:rPr lang="en-US" dirty="0"/>
              <a:t> agar </a:t>
            </a:r>
            <a:r>
              <a:rPr lang="en-US" dirty="0" err="1"/>
              <a:t>laporan</a:t>
            </a:r>
            <a:r>
              <a:rPr lang="en-US" dirty="0"/>
              <a:t> </a:t>
            </a:r>
            <a:r>
              <a:rPr lang="id-ID" dirty="0"/>
              <a:t>Tugas Akhir</a:t>
            </a:r>
            <a:r>
              <a:rPr lang="en-US" dirty="0"/>
              <a:t> </a:t>
            </a:r>
            <a:r>
              <a:rPr lang="en-US" dirty="0" err="1"/>
              <a:t>ini</a:t>
            </a:r>
            <a:r>
              <a:rPr lang="id-ID" dirty="0"/>
              <a:t> </a:t>
            </a:r>
            <a:r>
              <a:rPr lang="en-US" dirty="0" err="1"/>
              <a:t>mencapai</a:t>
            </a:r>
            <a:r>
              <a:rPr lang="en-US" dirty="0"/>
              <a:t> </a:t>
            </a:r>
            <a:r>
              <a:rPr lang="en-US" dirty="0" err="1"/>
              <a:t>sasaran</a:t>
            </a:r>
            <a:r>
              <a:rPr lang="en-US" dirty="0"/>
              <a:t> </a:t>
            </a:r>
            <a:r>
              <a:rPr lang="en-US" dirty="0" err="1"/>
              <a:t>maka</a:t>
            </a:r>
            <a:r>
              <a:rPr lang="en-US" dirty="0"/>
              <a:t> </a:t>
            </a:r>
            <a:r>
              <a:rPr lang="en-US" dirty="0" err="1"/>
              <a:t>ruang</a:t>
            </a:r>
            <a:r>
              <a:rPr lang="en-US" dirty="0"/>
              <a:t> </a:t>
            </a:r>
            <a:r>
              <a:rPr lang="en-US" dirty="0" err="1"/>
              <a:t>lingkup</a:t>
            </a:r>
            <a:r>
              <a:rPr lang="en-US" dirty="0"/>
              <a:t> </a:t>
            </a:r>
            <a:r>
              <a:rPr lang="en-US" dirty="0" err="1"/>
              <a:t>pembahasan</a:t>
            </a:r>
            <a:r>
              <a:rPr lang="en-US" dirty="0"/>
              <a:t> </a:t>
            </a:r>
            <a:r>
              <a:rPr lang="en-US" dirty="0" err="1"/>
              <a:t>meliputi</a:t>
            </a:r>
            <a:r>
              <a:rPr lang="en-US" dirty="0"/>
              <a:t>,</a:t>
            </a:r>
            <a:r>
              <a:rPr lang="id-ID" dirty="0"/>
              <a:t> </a:t>
            </a:r>
            <a:r>
              <a:rPr lang="en-US" dirty="0"/>
              <a:t>proses  </a:t>
            </a:r>
            <a:r>
              <a:rPr lang="en-US" dirty="0" err="1"/>
              <a:t>pemesanan</a:t>
            </a:r>
            <a:r>
              <a:rPr lang="en-US" dirty="0"/>
              <a:t> </a:t>
            </a:r>
            <a:r>
              <a:rPr lang="en-US" dirty="0" err="1"/>
              <a:t>Lapang</a:t>
            </a:r>
            <a:r>
              <a:rPr lang="en-US" dirty="0"/>
              <a:t>, proses </a:t>
            </a:r>
            <a:r>
              <a:rPr lang="en-US" dirty="0" err="1"/>
              <a:t>pembayaran</a:t>
            </a:r>
            <a:r>
              <a:rPr lang="en-US" dirty="0"/>
              <a:t>, </a:t>
            </a:r>
            <a:r>
              <a:rPr lang="en-US" dirty="0" err="1"/>
              <a:t>dan</a:t>
            </a:r>
            <a:r>
              <a:rPr lang="en-US" dirty="0"/>
              <a:t> proses</a:t>
            </a:r>
            <a:r>
              <a:rPr lang="id-ID" dirty="0"/>
              <a:t> </a:t>
            </a:r>
            <a:r>
              <a:rPr lang="en-US" dirty="0" err="1"/>
              <a:t>pembuatan</a:t>
            </a:r>
            <a:r>
              <a:rPr lang="en-US" dirty="0"/>
              <a:t> </a:t>
            </a:r>
            <a:r>
              <a:rPr lang="en-US" dirty="0" err="1"/>
              <a:t>laporan</a:t>
            </a:r>
            <a:r>
              <a:rPr lang="id-ID" dirty="0"/>
              <a:t>.</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8" y="5373216"/>
            <a:ext cx="1168663" cy="1103192"/>
          </a:xfrm>
          <a:prstGeom prst="rect">
            <a:avLst/>
          </a:prstGeom>
          <a:noFill/>
        </p:spPr>
      </p:pic>
    </p:spTree>
    <p:extLst>
      <p:ext uri="{BB962C8B-B14F-4D97-AF65-F5344CB8AC3E}">
        <p14:creationId xmlns:p14="http://schemas.microsoft.com/office/powerpoint/2010/main" val="3289599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23528" y="260649"/>
            <a:ext cx="7175351" cy="648072"/>
          </a:xfrm>
        </p:spPr>
        <p:txBody>
          <a:bodyPr/>
          <a:lstStyle/>
          <a:p>
            <a:r>
              <a:rPr lang="en-GB" sz="2000" b="1" i="1" dirty="0">
                <a:effectLst/>
              </a:rPr>
              <a:t>Activity Diagram</a:t>
            </a:r>
            <a:r>
              <a:rPr lang="en-GB" sz="2000" i="1" dirty="0">
                <a:effectLst/>
              </a:rPr>
              <a:t> </a:t>
            </a:r>
            <a:br>
              <a:rPr lang="en-GB" sz="2800" i="1" dirty="0">
                <a:effectLst/>
              </a:rPr>
            </a:br>
            <a:endParaRPr lang="en-GB" sz="2800" dirty="0"/>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5661248"/>
            <a:ext cx="1168663" cy="1103192"/>
          </a:xfrm>
          <a:prstGeom prst="rect">
            <a:avLst/>
          </a:prstGeom>
          <a:noFill/>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016128" y="-459432"/>
            <a:ext cx="5219700" cy="4985385"/>
          </a:xfrm>
          <a:prstGeom prst="rect">
            <a:avLst/>
          </a:prstGeom>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2440588" y="-315416"/>
            <a:ext cx="5219700" cy="5527040"/>
          </a:xfrm>
          <a:prstGeom prst="rect">
            <a:avLst/>
          </a:prstGeom>
        </p:spPr>
      </p:pic>
      <p:pic>
        <p:nvPicPr>
          <p:cNvPr id="8" name="Picture 7"/>
          <p:cNvPicPr/>
          <p:nvPr/>
        </p:nvPicPr>
        <p:blipFill>
          <a:blip r:embed="rId5">
            <a:extLst>
              <a:ext uri="{28A0092B-C50C-407E-A947-70E740481C1C}">
                <a14:useLocalDpi xmlns:a14="http://schemas.microsoft.com/office/drawing/2010/main" val="0"/>
              </a:ext>
            </a:extLst>
          </a:blip>
          <a:stretch>
            <a:fillRect/>
          </a:stretch>
        </p:blipFill>
        <p:spPr>
          <a:xfrm>
            <a:off x="-1000409" y="3389158"/>
            <a:ext cx="5720360" cy="5647371"/>
          </a:xfrm>
          <a:prstGeom prst="rect">
            <a:avLst/>
          </a:prstGeom>
        </p:spPr>
      </p:pic>
    </p:spTree>
    <p:extLst>
      <p:ext uri="{BB962C8B-B14F-4D97-AF65-F5344CB8AC3E}">
        <p14:creationId xmlns:p14="http://schemas.microsoft.com/office/powerpoint/2010/main" val="945491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5661248"/>
            <a:ext cx="1168663" cy="1103192"/>
          </a:xfrm>
          <a:prstGeom prst="rect">
            <a:avLst/>
          </a:prstGeom>
          <a:noFill/>
        </p:spPr>
      </p:pic>
      <p:sp>
        <p:nvSpPr>
          <p:cNvPr id="6" name="Title 2"/>
          <p:cNvSpPr txBox="1">
            <a:spLocks/>
          </p:cNvSpPr>
          <p:nvPr/>
        </p:nvSpPr>
        <p:spPr>
          <a:xfrm>
            <a:off x="818551" y="2465725"/>
            <a:ext cx="7175351" cy="2880320"/>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endParaRPr lang="en-GB" sz="1800" b="1" dirty="0"/>
          </a:p>
          <a:p>
            <a:pPr algn="just"/>
            <a:br>
              <a:rPr lang="en-GB" sz="1800" dirty="0"/>
            </a:br>
            <a:r>
              <a:rPr lang="en-GB" sz="2400" b="1" i="1" dirty="0" err="1"/>
              <a:t>Pemecahan</a:t>
            </a:r>
            <a:r>
              <a:rPr lang="en-GB" sz="2400" b="1" i="1" dirty="0"/>
              <a:t> </a:t>
            </a:r>
            <a:r>
              <a:rPr lang="en-GB" sz="2400" b="1" i="1" dirty="0" err="1"/>
              <a:t>Masalah</a:t>
            </a:r>
            <a:endParaRPr lang="en-GB" sz="2400" b="1" i="1" dirty="0"/>
          </a:p>
          <a:p>
            <a:pPr algn="just"/>
            <a:endParaRPr lang="en-GB" sz="2000" b="1" dirty="0"/>
          </a:p>
          <a:p>
            <a:pPr marL="342900" lvl="0" indent="-342900" algn="just">
              <a:buFont typeface="+mj-lt"/>
              <a:buAutoNum type="arabicPeriod"/>
            </a:pPr>
            <a:r>
              <a:rPr lang="id-ID" sz="2000" dirty="0"/>
              <a:t>Bila sudah dibuatkan Perancangan Sistem Informasi Penyewaan lapangan futsal berbasis web maka akan lebih mudah melihat jadwal penyewaan lapangan futsal dan tidak akan terjadi kesalahan.</a:t>
            </a:r>
          </a:p>
          <a:p>
            <a:pPr marL="342900" lvl="0" indent="-342900" algn="just">
              <a:buFont typeface="+mj-lt"/>
              <a:buAutoNum type="arabicPeriod"/>
            </a:pPr>
            <a:r>
              <a:rPr lang="id-ID" sz="2000" dirty="0"/>
              <a:t>Dengan adanya website penyewaan lapangan futsal setidaknya data – data akan tersimpan lebih baik dan aman.</a:t>
            </a:r>
          </a:p>
          <a:p>
            <a:br>
              <a:rPr lang="en-US" sz="1800" dirty="0"/>
            </a:br>
            <a:endParaRPr lang="en-GB" sz="1800" dirty="0">
              <a:latin typeface="+mn-lt"/>
            </a:endParaRPr>
          </a:p>
        </p:txBody>
      </p:sp>
      <p:sp>
        <p:nvSpPr>
          <p:cNvPr id="5" name="Title 2"/>
          <p:cNvSpPr txBox="1">
            <a:spLocks/>
          </p:cNvSpPr>
          <p:nvPr/>
        </p:nvSpPr>
        <p:spPr>
          <a:xfrm>
            <a:off x="819069" y="548680"/>
            <a:ext cx="7175351" cy="1901414"/>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marL="342900" lvl="0" indent="-342900" algn="just">
              <a:buFont typeface="+mj-lt"/>
              <a:buAutoNum type="arabicPeriod"/>
            </a:pPr>
            <a:r>
              <a:rPr lang="id-ID" sz="2000" dirty="0"/>
              <a:t>Kesalahan dalam penjadwalan sering terjadi bentrok dengan yang lain karena ada yang memanipulasi data penjadwalan.</a:t>
            </a:r>
          </a:p>
          <a:p>
            <a:pPr marL="342900" lvl="0" indent="-342900" algn="just">
              <a:buFont typeface="+mj-lt"/>
              <a:buAutoNum type="arabicPeriod"/>
            </a:pPr>
            <a:r>
              <a:rPr lang="id-ID" sz="2000" dirty="0"/>
              <a:t>Dalam penyimpanan data penyewaan lapangan futsal karena masih menggunakan catatan sering terjadi kerusakan.</a:t>
            </a:r>
          </a:p>
          <a:p>
            <a:pPr marL="342900" indent="-342900">
              <a:buFont typeface="+mj-lt"/>
              <a:buAutoNum type="arabicPeriod"/>
            </a:pPr>
            <a:endParaRPr lang="en-GB" sz="1800" b="1" dirty="0"/>
          </a:p>
        </p:txBody>
      </p:sp>
      <p:sp>
        <p:nvSpPr>
          <p:cNvPr id="7" name="Title 2"/>
          <p:cNvSpPr txBox="1">
            <a:spLocks/>
          </p:cNvSpPr>
          <p:nvPr/>
        </p:nvSpPr>
        <p:spPr>
          <a:xfrm>
            <a:off x="835968" y="341040"/>
            <a:ext cx="7175351" cy="792088"/>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endParaRPr lang="en-GB" sz="1800" b="1" dirty="0"/>
          </a:p>
          <a:p>
            <a:br>
              <a:rPr lang="en-GB" sz="1800" dirty="0"/>
            </a:br>
            <a:r>
              <a:rPr lang="en-GB" sz="2400" b="1" i="1" dirty="0" err="1"/>
              <a:t>Pe</a:t>
            </a:r>
            <a:r>
              <a:rPr lang="id-ID" sz="2400" b="1" i="1" dirty="0"/>
              <a:t>rmasalahan Pokok</a:t>
            </a:r>
            <a:endParaRPr lang="en-GB" sz="2400" b="1" i="1" dirty="0"/>
          </a:p>
          <a:p>
            <a:endParaRPr lang="en-GB" sz="1800" b="1" dirty="0"/>
          </a:p>
        </p:txBody>
      </p:sp>
    </p:spTree>
    <p:extLst>
      <p:ext uri="{BB962C8B-B14F-4D97-AF65-F5344CB8AC3E}">
        <p14:creationId xmlns:p14="http://schemas.microsoft.com/office/powerpoint/2010/main" val="2570396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6512511" cy="352976"/>
          </a:xfrm>
        </p:spPr>
        <p:txBody>
          <a:bodyPr/>
          <a:lstStyle/>
          <a:p>
            <a:pPr algn="l"/>
            <a:r>
              <a:rPr lang="en-GB" sz="1800" b="1" i="1" dirty="0"/>
              <a:t>Use case</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8" name="Picture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904" y="260648"/>
            <a:ext cx="1168663" cy="1103192"/>
          </a:xfrm>
          <a:prstGeom prst="rect">
            <a:avLst/>
          </a:prstGeom>
          <a:noFill/>
        </p:spPr>
      </p:pic>
      <p:sp>
        <p:nvSpPr>
          <p:cNvPr id="6" name="Rectangle 3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p:cNvPicPr/>
          <p:nvPr/>
        </p:nvPicPr>
        <p:blipFill>
          <a:blip r:embed="rId3" cstate="print">
            <a:extLst>
              <a:ext uri="{28A0092B-C50C-407E-A947-70E740481C1C}">
                <a14:useLocalDpi xmlns:a14="http://schemas.microsoft.com/office/drawing/2010/main" val="0"/>
              </a:ext>
            </a:extLst>
          </a:blip>
          <a:stretch>
            <a:fillRect/>
          </a:stretch>
        </p:blipFill>
        <p:spPr>
          <a:xfrm>
            <a:off x="694183" y="548680"/>
            <a:ext cx="6666890" cy="5832648"/>
          </a:xfrm>
          <a:prstGeom prst="rect">
            <a:avLst/>
          </a:prstGeom>
        </p:spPr>
      </p:pic>
    </p:spTree>
    <p:extLst>
      <p:ext uri="{BB962C8B-B14F-4D97-AF65-F5344CB8AC3E}">
        <p14:creationId xmlns:p14="http://schemas.microsoft.com/office/powerpoint/2010/main" val="2676707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6512511" cy="352976"/>
          </a:xfrm>
        </p:spPr>
        <p:txBody>
          <a:bodyPr/>
          <a:lstStyle/>
          <a:p>
            <a:pPr algn="l"/>
            <a:r>
              <a:rPr lang="en-GB" sz="2000" b="1" i="1" dirty="0"/>
              <a:t>Diagram </a:t>
            </a:r>
            <a:r>
              <a:rPr lang="en-GB" sz="2000" b="1" i="1" dirty="0" err="1"/>
              <a:t>Aktivtas</a:t>
            </a:r>
            <a:r>
              <a:rPr lang="en-GB" sz="2000" b="1" i="1" dirty="0"/>
              <a:t> </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8" name="Picture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904" y="260648"/>
            <a:ext cx="1168663" cy="1103192"/>
          </a:xfrm>
          <a:prstGeom prst="rect">
            <a:avLst/>
          </a:prstGeom>
          <a:noFill/>
        </p:spPr>
      </p:pic>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 name="Picture 10"/>
          <p:cNvPicPr/>
          <p:nvPr/>
        </p:nvPicPr>
        <p:blipFill>
          <a:blip r:embed="rId3" cstate="print">
            <a:extLst>
              <a:ext uri="{28A0092B-C50C-407E-A947-70E740481C1C}">
                <a14:useLocalDpi xmlns:a14="http://schemas.microsoft.com/office/drawing/2010/main" val="0"/>
              </a:ext>
            </a:extLst>
          </a:blip>
          <a:stretch>
            <a:fillRect/>
          </a:stretch>
        </p:blipFill>
        <p:spPr>
          <a:xfrm>
            <a:off x="2771800" y="0"/>
            <a:ext cx="4608512" cy="6858000"/>
          </a:xfrm>
          <a:prstGeom prst="rect">
            <a:avLst/>
          </a:prstGeom>
        </p:spPr>
      </p:pic>
      <p:sp>
        <p:nvSpPr>
          <p:cNvPr id="12" name="Title 1"/>
          <p:cNvSpPr txBox="1">
            <a:spLocks/>
          </p:cNvSpPr>
          <p:nvPr/>
        </p:nvSpPr>
        <p:spPr>
          <a:xfrm>
            <a:off x="179512" y="812244"/>
            <a:ext cx="6512511" cy="3529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id-ID" sz="2000" i="1" dirty="0"/>
              <a:t>Pemesanan Lapangan</a:t>
            </a:r>
          </a:p>
          <a:p>
            <a:r>
              <a:rPr lang="id-ID" sz="2000" i="1" dirty="0"/>
              <a:t>             Member</a:t>
            </a:r>
            <a:r>
              <a:rPr lang="en-GB" sz="2000" i="1" dirty="0"/>
              <a:t> </a:t>
            </a:r>
          </a:p>
        </p:txBody>
      </p:sp>
    </p:spTree>
    <p:extLst>
      <p:ext uri="{BB962C8B-B14F-4D97-AF65-F5344CB8AC3E}">
        <p14:creationId xmlns:p14="http://schemas.microsoft.com/office/powerpoint/2010/main" val="4269883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a:spLocks/>
          </p:cNvSpPr>
          <p:nvPr/>
        </p:nvSpPr>
        <p:spPr>
          <a:xfrm>
            <a:off x="539552" y="404664"/>
            <a:ext cx="7175351" cy="648072"/>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id-ID" sz="2000" b="1" i="1" dirty="0"/>
              <a:t>Diagram Aktivitas</a:t>
            </a:r>
            <a:br>
              <a:rPr lang="en-GB" sz="2800" b="1" i="1" dirty="0"/>
            </a:br>
            <a:endParaRPr lang="en-GB" sz="2800" b="1" dirty="0"/>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3275856" y="-4445"/>
            <a:ext cx="4912995" cy="6862445"/>
          </a:xfrm>
          <a:prstGeom prst="rect">
            <a:avLst/>
          </a:prstGeom>
        </p:spPr>
      </p:pic>
      <p:sp>
        <p:nvSpPr>
          <p:cNvPr id="8" name="Title 2"/>
          <p:cNvSpPr txBox="1">
            <a:spLocks/>
          </p:cNvSpPr>
          <p:nvPr/>
        </p:nvSpPr>
        <p:spPr>
          <a:xfrm>
            <a:off x="289356" y="908721"/>
            <a:ext cx="7175351" cy="648072"/>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id-ID" sz="2000" i="1" dirty="0"/>
              <a:t>Konfirmasi Pembayaran </a:t>
            </a:r>
          </a:p>
          <a:p>
            <a:r>
              <a:rPr lang="id-ID" sz="2000" i="1" dirty="0"/>
              <a:t>                Admin</a:t>
            </a:r>
            <a:br>
              <a:rPr lang="en-GB" sz="2800" i="1" dirty="0"/>
            </a:br>
            <a:endParaRPr lang="en-GB" sz="2800" dirty="0"/>
          </a:p>
        </p:txBody>
      </p:sp>
    </p:spTree>
    <p:extLst>
      <p:ext uri="{BB962C8B-B14F-4D97-AF65-F5344CB8AC3E}">
        <p14:creationId xmlns:p14="http://schemas.microsoft.com/office/powerpoint/2010/main" val="2845500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6512511" cy="424984"/>
          </a:xfrm>
        </p:spPr>
        <p:txBody>
          <a:bodyPr/>
          <a:lstStyle/>
          <a:p>
            <a:pPr marL="0" indent="0" algn="l">
              <a:buNone/>
            </a:pPr>
            <a:r>
              <a:rPr lang="en-GB" sz="1800" b="1" i="1" dirty="0"/>
              <a:t>Entity Relationship Diagram</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2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971600" y="620688"/>
            <a:ext cx="6726555" cy="5363210"/>
          </a:xfrm>
          <a:prstGeom prst="rect">
            <a:avLst/>
          </a:prstGeom>
        </p:spPr>
      </p:pic>
      <p:pic>
        <p:nvPicPr>
          <p:cNvPr id="10" name="Picture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268" y="5191793"/>
            <a:ext cx="1168663" cy="1103192"/>
          </a:xfrm>
          <a:prstGeom prst="rect">
            <a:avLst/>
          </a:prstGeom>
          <a:noFill/>
        </p:spPr>
      </p:pic>
    </p:spTree>
    <p:extLst>
      <p:ext uri="{BB962C8B-B14F-4D97-AF65-F5344CB8AC3E}">
        <p14:creationId xmlns:p14="http://schemas.microsoft.com/office/powerpoint/2010/main" val="239348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6512511" cy="424984"/>
          </a:xfrm>
        </p:spPr>
        <p:txBody>
          <a:bodyPr/>
          <a:lstStyle/>
          <a:p>
            <a:pPr algn="l"/>
            <a:r>
              <a:rPr lang="en-GB" sz="1800" b="1" i="1" dirty="0"/>
              <a:t>Logical Record Structure </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0" name="Picture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5589240"/>
            <a:ext cx="1168663" cy="1103192"/>
          </a:xfrm>
          <a:prstGeom prst="rect">
            <a:avLst/>
          </a:prstGeom>
          <a:noFill/>
        </p:spPr>
      </p:pic>
      <p:sp>
        <p:nvSpPr>
          <p:cNvPr id="7" name="Rectangle 2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1619672" y="960357"/>
            <a:ext cx="6329045" cy="5144770"/>
          </a:xfrm>
          <a:prstGeom prst="rect">
            <a:avLst/>
          </a:prstGeom>
        </p:spPr>
      </p:pic>
    </p:spTree>
    <p:extLst>
      <p:ext uri="{BB962C8B-B14F-4D97-AF65-F5344CB8AC3E}">
        <p14:creationId xmlns:p14="http://schemas.microsoft.com/office/powerpoint/2010/main" val="2767138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260648"/>
            <a:ext cx="1168663" cy="1103192"/>
          </a:xfrm>
          <a:prstGeom prst="rect">
            <a:avLst/>
          </a:prstGeom>
          <a:noFill/>
        </p:spPr>
      </p:pic>
      <p:sp>
        <p:nvSpPr>
          <p:cNvPr id="7"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itle 10">
            <a:extLst>
              <a:ext uri="{FF2B5EF4-FFF2-40B4-BE49-F238E27FC236}">
                <a16:creationId xmlns:a16="http://schemas.microsoft.com/office/drawing/2014/main" id="{DDFA2774-3A75-0944-AE89-A9A6C7CCF6EE}"/>
              </a:ext>
            </a:extLst>
          </p:cNvPr>
          <p:cNvSpPr>
            <a:spLocks noGrp="1"/>
          </p:cNvSpPr>
          <p:nvPr>
            <p:ph type="ctrTitle"/>
          </p:nvPr>
        </p:nvSpPr>
        <p:spPr>
          <a:xfrm>
            <a:off x="173001" y="497369"/>
            <a:ext cx="6790257" cy="314875"/>
          </a:xfrm>
        </p:spPr>
        <p:txBody>
          <a:bodyPr/>
          <a:lstStyle/>
          <a:p>
            <a:r>
              <a:rPr lang="en-US" sz="1800" b="1" i="1" dirty="0" err="1"/>
              <a:t>Squence</a:t>
            </a:r>
            <a:r>
              <a:rPr lang="en-US" sz="1800" b="1" i="1" dirty="0"/>
              <a:t> Diagram </a:t>
            </a:r>
            <a:r>
              <a:rPr lang="id-ID" sz="1800" b="1" i="1" dirty="0"/>
              <a:t>Pemesanan Member</a:t>
            </a:r>
            <a:endParaRPr lang="en-US" sz="1800" b="1" i="1" dirty="0"/>
          </a:p>
        </p:txBody>
      </p:sp>
      <p:pic>
        <p:nvPicPr>
          <p:cNvPr id="9" name="Picture 8"/>
          <p:cNvPicPr/>
          <p:nvPr/>
        </p:nvPicPr>
        <p:blipFill>
          <a:blip r:embed="rId3" cstate="print">
            <a:extLst>
              <a:ext uri="{28A0092B-C50C-407E-A947-70E740481C1C}">
                <a14:useLocalDpi xmlns:a14="http://schemas.microsoft.com/office/drawing/2010/main" val="0"/>
              </a:ext>
            </a:extLst>
          </a:blip>
          <a:stretch>
            <a:fillRect/>
          </a:stretch>
        </p:blipFill>
        <p:spPr>
          <a:xfrm>
            <a:off x="821895" y="1268760"/>
            <a:ext cx="6786631" cy="4422230"/>
          </a:xfrm>
          <a:prstGeom prst="rect">
            <a:avLst/>
          </a:prstGeom>
        </p:spPr>
      </p:pic>
    </p:spTree>
    <p:extLst>
      <p:ext uri="{BB962C8B-B14F-4D97-AF65-F5344CB8AC3E}">
        <p14:creationId xmlns:p14="http://schemas.microsoft.com/office/powerpoint/2010/main" val="1756349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260648"/>
            <a:ext cx="1168663" cy="1103192"/>
          </a:xfrm>
          <a:prstGeom prst="rect">
            <a:avLst/>
          </a:prstGeom>
          <a:noFill/>
        </p:spPr>
      </p:pic>
      <p:sp>
        <p:nvSpPr>
          <p:cNvPr id="7"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itle 10">
            <a:extLst>
              <a:ext uri="{FF2B5EF4-FFF2-40B4-BE49-F238E27FC236}">
                <a16:creationId xmlns:a16="http://schemas.microsoft.com/office/drawing/2014/main" id="{DDFA2774-3A75-0944-AE89-A9A6C7CCF6EE}"/>
              </a:ext>
            </a:extLst>
          </p:cNvPr>
          <p:cNvSpPr>
            <a:spLocks noGrp="1"/>
          </p:cNvSpPr>
          <p:nvPr>
            <p:ph type="ctrTitle"/>
          </p:nvPr>
        </p:nvSpPr>
        <p:spPr>
          <a:xfrm>
            <a:off x="173001" y="497369"/>
            <a:ext cx="6790257" cy="314875"/>
          </a:xfrm>
        </p:spPr>
        <p:txBody>
          <a:bodyPr/>
          <a:lstStyle/>
          <a:p>
            <a:r>
              <a:rPr lang="en-US" sz="1800" b="1" i="1" dirty="0" err="1"/>
              <a:t>Squence</a:t>
            </a:r>
            <a:r>
              <a:rPr lang="en-US" sz="1800" b="1" i="1" dirty="0"/>
              <a:t> Diagram </a:t>
            </a:r>
            <a:r>
              <a:rPr lang="id-ID" sz="1800" b="1" i="1" dirty="0"/>
              <a:t>Konfirmasi Pembayaran Admin</a:t>
            </a:r>
            <a:endParaRPr lang="en-US" sz="1800" b="1" i="1" dirty="0"/>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1187623" y="1332025"/>
            <a:ext cx="5994543" cy="4349269"/>
          </a:xfrm>
          <a:prstGeom prst="rect">
            <a:avLst/>
          </a:prstGeom>
        </p:spPr>
      </p:pic>
    </p:spTree>
    <p:extLst>
      <p:ext uri="{BB962C8B-B14F-4D97-AF65-F5344CB8AC3E}">
        <p14:creationId xmlns:p14="http://schemas.microsoft.com/office/powerpoint/2010/main" val="1751599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51520" y="180102"/>
            <a:ext cx="7175351" cy="360040"/>
          </a:xfrm>
        </p:spPr>
        <p:txBody>
          <a:bodyPr/>
          <a:lstStyle/>
          <a:p>
            <a:pPr marL="182880" indent="0">
              <a:buNone/>
            </a:pPr>
            <a:r>
              <a:rPr lang="en-GB" sz="1800" b="1" i="1" dirty="0"/>
              <a:t>Class Model </a:t>
            </a:r>
          </a:p>
        </p:txBody>
      </p:sp>
      <p:sp>
        <p:nvSpPr>
          <p:cNvPr id="7"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610" y="831126"/>
            <a:ext cx="7983065" cy="5163271"/>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116632"/>
            <a:ext cx="1168663" cy="1103192"/>
          </a:xfrm>
          <a:prstGeom prst="rect">
            <a:avLst/>
          </a:prstGeom>
          <a:noFill/>
        </p:spPr>
      </p:pic>
    </p:spTree>
    <p:extLst>
      <p:ext uri="{BB962C8B-B14F-4D97-AF65-F5344CB8AC3E}">
        <p14:creationId xmlns:p14="http://schemas.microsoft.com/office/powerpoint/2010/main" val="1281658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6512511" cy="360040"/>
          </a:xfrm>
        </p:spPr>
        <p:txBody>
          <a:bodyPr/>
          <a:lstStyle/>
          <a:p>
            <a:pPr marL="0" indent="0" algn="l">
              <a:buNone/>
            </a:pPr>
            <a:r>
              <a:rPr lang="en-GB" sz="1800" b="1" i="1" dirty="0" err="1"/>
              <a:t>Spesifikasi</a:t>
            </a:r>
            <a:r>
              <a:rPr lang="en-GB" sz="1800" b="1" i="1" dirty="0"/>
              <a:t> File</a:t>
            </a:r>
            <a:r>
              <a:rPr lang="id-ID" sz="1800" b="1" i="1" dirty="0"/>
              <a:t> Pemesanan</a:t>
            </a:r>
            <a:endParaRPr lang="en-GB" sz="1800" b="1" i="1" dirty="0"/>
          </a:p>
        </p:txBody>
      </p:sp>
      <p:pic>
        <p:nvPicPr>
          <p:cNvPr id="10" name="Picture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124" y="260648"/>
            <a:ext cx="1168663" cy="1103192"/>
          </a:xfrm>
          <a:prstGeom prst="rect">
            <a:avLst/>
          </a:prstGeom>
          <a:noFill/>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692696"/>
            <a:ext cx="4763165" cy="418205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856" y="4293096"/>
            <a:ext cx="5191850" cy="2267267"/>
          </a:xfrm>
          <a:prstGeom prst="rect">
            <a:avLst/>
          </a:prstGeom>
        </p:spPr>
      </p:pic>
    </p:spTree>
    <p:extLst>
      <p:ext uri="{BB962C8B-B14F-4D97-AF65-F5344CB8AC3E}">
        <p14:creationId xmlns:p14="http://schemas.microsoft.com/office/powerpoint/2010/main" val="936998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052736"/>
            <a:ext cx="7560840" cy="3539430"/>
          </a:xfrm>
          <a:prstGeom prst="rect">
            <a:avLst/>
          </a:prstGeom>
        </p:spPr>
        <p:txBody>
          <a:bodyPr wrap="square">
            <a:spAutoFit/>
          </a:bodyPr>
          <a:lstStyle/>
          <a:p>
            <a:pPr lvl="0" algn="just"/>
            <a:r>
              <a:rPr lang="en-US" sz="1600" dirty="0"/>
              <a:t>Dari </a:t>
            </a:r>
            <a:r>
              <a:rPr lang="en-US" sz="1600" dirty="0" err="1"/>
              <a:t>pembahasan</a:t>
            </a:r>
            <a:r>
              <a:rPr lang="en-US" sz="1600" dirty="0"/>
              <a:t> </a:t>
            </a:r>
            <a:r>
              <a:rPr lang="en-US" sz="1600" dirty="0" err="1"/>
              <a:t>mengenai</a:t>
            </a:r>
            <a:r>
              <a:rPr lang="en-US" sz="1600" dirty="0"/>
              <a:t> </a:t>
            </a:r>
            <a:r>
              <a:rPr lang="en-US" sz="1600" dirty="0" err="1"/>
              <a:t>Perancangan</a:t>
            </a:r>
            <a:r>
              <a:rPr lang="en-US" sz="1600" dirty="0"/>
              <a:t> </a:t>
            </a:r>
            <a:r>
              <a:rPr lang="en-US" sz="1600" dirty="0" err="1"/>
              <a:t>Sistem</a:t>
            </a:r>
            <a:r>
              <a:rPr lang="en-US" sz="1600" dirty="0"/>
              <a:t>  </a:t>
            </a:r>
            <a:r>
              <a:rPr lang="en-US" sz="1600" dirty="0" err="1"/>
              <a:t>Informasi</a:t>
            </a:r>
            <a:r>
              <a:rPr lang="en-US" sz="1600" dirty="0"/>
              <a:t> </a:t>
            </a:r>
            <a:r>
              <a:rPr lang="en-US" sz="1600" dirty="0" err="1"/>
              <a:t>Pe</a:t>
            </a:r>
            <a:r>
              <a:rPr lang="id-ID" sz="1600" dirty="0"/>
              <a:t>nyewaan Lapangan Futsal pada</a:t>
            </a:r>
            <a:r>
              <a:rPr lang="en-US" sz="1600" dirty="0"/>
              <a:t> </a:t>
            </a:r>
            <a:r>
              <a:rPr lang="en-US" sz="1600" dirty="0" err="1"/>
              <a:t>Kafila</a:t>
            </a:r>
            <a:r>
              <a:rPr lang="id-ID" sz="1600" dirty="0"/>
              <a:t> Futsal</a:t>
            </a:r>
            <a:r>
              <a:rPr lang="en-US" sz="1600" dirty="0"/>
              <a:t> Jakarta</a:t>
            </a:r>
            <a:r>
              <a:rPr lang="id-ID" sz="1600" dirty="0"/>
              <a:t> </a:t>
            </a:r>
            <a:r>
              <a:rPr lang="en-US" sz="1600" dirty="0" err="1"/>
              <a:t>dapat</a:t>
            </a:r>
            <a:r>
              <a:rPr lang="en-US" sz="1600" dirty="0"/>
              <a:t> </a:t>
            </a:r>
            <a:r>
              <a:rPr lang="en-US" sz="1600" dirty="0" err="1"/>
              <a:t>terlihat</a:t>
            </a:r>
            <a:r>
              <a:rPr lang="en-US" sz="1600" dirty="0"/>
              <a:t> </a:t>
            </a:r>
            <a:r>
              <a:rPr lang="en-US" sz="1600" dirty="0" err="1"/>
              <a:t>bagaimana</a:t>
            </a:r>
            <a:r>
              <a:rPr lang="en-US" sz="1600" dirty="0"/>
              <a:t> </a:t>
            </a:r>
            <a:r>
              <a:rPr lang="en-US" sz="1600" dirty="0" err="1"/>
              <a:t>fungsi</a:t>
            </a:r>
            <a:r>
              <a:rPr lang="en-US" sz="1600" dirty="0"/>
              <a:t> </a:t>
            </a:r>
            <a:r>
              <a:rPr lang="en-US" sz="1600" dirty="0" err="1"/>
              <a:t>dan</a:t>
            </a:r>
            <a:r>
              <a:rPr lang="en-US" sz="1600" dirty="0"/>
              <a:t> </a:t>
            </a:r>
            <a:r>
              <a:rPr lang="en-US" sz="1600" dirty="0" err="1"/>
              <a:t>peranan</a:t>
            </a:r>
            <a:r>
              <a:rPr lang="en-US" sz="1600" dirty="0"/>
              <a:t> </a:t>
            </a:r>
            <a:r>
              <a:rPr lang="en-US" sz="1600" dirty="0" err="1"/>
              <a:t>komputer</a:t>
            </a:r>
            <a:r>
              <a:rPr lang="en-US" sz="1600" dirty="0"/>
              <a:t> yang </a:t>
            </a:r>
            <a:r>
              <a:rPr lang="en-US" sz="1600" dirty="0" err="1"/>
              <a:t>belum</a:t>
            </a:r>
            <a:r>
              <a:rPr lang="en-US" sz="1600" dirty="0"/>
              <a:t> </a:t>
            </a:r>
            <a:r>
              <a:rPr lang="en-US" sz="1600" dirty="0" err="1"/>
              <a:t>digunakan</a:t>
            </a:r>
            <a:r>
              <a:rPr lang="en-US" sz="1600" dirty="0"/>
              <a:t> </a:t>
            </a:r>
            <a:r>
              <a:rPr lang="en-US" sz="1600" dirty="0" err="1"/>
              <a:t>secara</a:t>
            </a:r>
            <a:r>
              <a:rPr lang="en-US" sz="1600" dirty="0"/>
              <a:t> optimal. </a:t>
            </a:r>
            <a:r>
              <a:rPr lang="en-US" sz="1600" dirty="0" err="1"/>
              <a:t>Oleh</a:t>
            </a:r>
            <a:r>
              <a:rPr lang="en-US" sz="1600" dirty="0"/>
              <a:t> </a:t>
            </a:r>
            <a:r>
              <a:rPr lang="en-US" sz="1600" dirty="0" err="1"/>
              <a:t>karena</a:t>
            </a:r>
            <a:r>
              <a:rPr lang="en-US" sz="1600" dirty="0"/>
              <a:t> </a:t>
            </a:r>
            <a:r>
              <a:rPr lang="en-US" sz="1600" dirty="0" err="1"/>
              <a:t>itu</a:t>
            </a:r>
            <a:r>
              <a:rPr lang="en-US" sz="1600" dirty="0"/>
              <a:t> </a:t>
            </a:r>
            <a:r>
              <a:rPr lang="en-US" sz="1600" dirty="0" err="1"/>
              <a:t>penulis</a:t>
            </a:r>
            <a:r>
              <a:rPr lang="en-US" sz="1600" dirty="0"/>
              <a:t> </a:t>
            </a:r>
            <a:r>
              <a:rPr lang="en-US" sz="1600" dirty="0" err="1"/>
              <a:t>menarik</a:t>
            </a:r>
            <a:r>
              <a:rPr lang="en-US" sz="1600" dirty="0"/>
              <a:t> </a:t>
            </a:r>
            <a:r>
              <a:rPr lang="en-US" sz="1600" dirty="0" err="1"/>
              <a:t>kesimpulan</a:t>
            </a:r>
            <a:r>
              <a:rPr lang="en-US" sz="1600" dirty="0"/>
              <a:t> </a:t>
            </a:r>
            <a:r>
              <a:rPr lang="en-US" sz="1600" dirty="0" err="1"/>
              <a:t>bahwa</a:t>
            </a:r>
            <a:r>
              <a:rPr lang="en-US" sz="1600" dirty="0"/>
              <a:t> </a:t>
            </a:r>
            <a:r>
              <a:rPr lang="en-US" sz="1600" dirty="0" err="1"/>
              <a:t>sistem</a:t>
            </a:r>
            <a:r>
              <a:rPr lang="en-US" sz="1600" dirty="0"/>
              <a:t> pen</a:t>
            </a:r>
            <a:r>
              <a:rPr lang="id-ID" sz="1600" dirty="0"/>
              <a:t>yewaan lapangan futsal pada</a:t>
            </a:r>
            <a:r>
              <a:rPr lang="en-US" sz="1600" dirty="0"/>
              <a:t> </a:t>
            </a:r>
            <a:r>
              <a:rPr lang="en-US" sz="1600" dirty="0" err="1"/>
              <a:t>Kafila</a:t>
            </a:r>
            <a:r>
              <a:rPr lang="id-ID" sz="1600" dirty="0"/>
              <a:t> Futsa</a:t>
            </a:r>
            <a:r>
              <a:rPr lang="en-US" sz="1600" dirty="0"/>
              <a:t>l Jakarta</a:t>
            </a:r>
            <a:r>
              <a:rPr lang="id-ID" sz="1600" dirty="0"/>
              <a:t> </a:t>
            </a:r>
            <a:r>
              <a:rPr lang="en-US" sz="1600" dirty="0" err="1"/>
              <a:t>adalah</a:t>
            </a:r>
            <a:r>
              <a:rPr lang="en-US" sz="1600" dirty="0"/>
              <a:t> :</a:t>
            </a:r>
            <a:endParaRPr lang="id-ID" sz="1600" dirty="0"/>
          </a:p>
          <a:p>
            <a:pPr marL="342900" lvl="0" indent="-342900" algn="just">
              <a:buFont typeface="+mj-lt"/>
              <a:buAutoNum type="alphaLcPeriod"/>
            </a:pPr>
            <a:r>
              <a:rPr lang="en-US" sz="1600" dirty="0" err="1"/>
              <a:t>Bahwa</a:t>
            </a:r>
            <a:r>
              <a:rPr lang="en-US" sz="1600" dirty="0"/>
              <a:t> </a:t>
            </a:r>
            <a:r>
              <a:rPr lang="en-US" sz="1600" dirty="0" err="1"/>
              <a:t>dengan</a:t>
            </a:r>
            <a:r>
              <a:rPr lang="en-US" sz="1600" dirty="0"/>
              <a:t> </a:t>
            </a:r>
            <a:r>
              <a:rPr lang="en-US" sz="1600" dirty="0" err="1"/>
              <a:t>penggunaan</a:t>
            </a:r>
            <a:r>
              <a:rPr lang="en-US" sz="1600" dirty="0"/>
              <a:t> system</a:t>
            </a:r>
            <a:r>
              <a:rPr lang="id-ID" sz="1600" dirty="0"/>
              <a:t> penyewaan lapangan futsal</a:t>
            </a:r>
            <a:r>
              <a:rPr lang="en-US" sz="1600" dirty="0"/>
              <a:t> </a:t>
            </a:r>
            <a:r>
              <a:rPr lang="en-US" sz="1600" dirty="0" err="1"/>
              <a:t>secara</a:t>
            </a:r>
            <a:r>
              <a:rPr lang="en-US" sz="1600" dirty="0"/>
              <a:t> manual </a:t>
            </a:r>
            <a:r>
              <a:rPr lang="en-US" sz="1600" dirty="0" err="1"/>
              <a:t>banyak</a:t>
            </a:r>
            <a:r>
              <a:rPr lang="en-US" sz="1600" dirty="0"/>
              <a:t> </a:t>
            </a:r>
            <a:r>
              <a:rPr lang="en-US" sz="1600" dirty="0" err="1"/>
              <a:t>mengandung</a:t>
            </a:r>
            <a:r>
              <a:rPr lang="en-US" sz="1600" dirty="0"/>
              <a:t> </a:t>
            </a:r>
            <a:r>
              <a:rPr lang="en-US" sz="1600" dirty="0" err="1"/>
              <a:t>resiko</a:t>
            </a:r>
            <a:r>
              <a:rPr lang="en-US" sz="1600" dirty="0"/>
              <a:t> </a:t>
            </a:r>
            <a:r>
              <a:rPr lang="en-US" sz="1600" dirty="0" err="1"/>
              <a:t>kesalahan</a:t>
            </a:r>
            <a:r>
              <a:rPr lang="en-US" sz="1600" dirty="0"/>
              <a:t> </a:t>
            </a:r>
            <a:r>
              <a:rPr lang="en-US" sz="1600" dirty="0" err="1"/>
              <a:t>pencatatan</a:t>
            </a:r>
            <a:r>
              <a:rPr lang="en-US" sz="1600" dirty="0"/>
              <a:t> data.</a:t>
            </a:r>
            <a:endParaRPr lang="id-ID" sz="1600" dirty="0"/>
          </a:p>
          <a:p>
            <a:pPr marL="342900" indent="-342900" algn="just">
              <a:buFont typeface="+mj-lt"/>
              <a:buAutoNum type="alphaLcPeriod"/>
            </a:pPr>
            <a:r>
              <a:rPr lang="en-US" sz="1600" dirty="0" err="1"/>
              <a:t>Sistem</a:t>
            </a:r>
            <a:r>
              <a:rPr lang="en-US" sz="1600" dirty="0"/>
              <a:t> </a:t>
            </a:r>
            <a:r>
              <a:rPr lang="en-US" sz="1600" dirty="0" err="1"/>
              <a:t>pengumpulan</a:t>
            </a:r>
            <a:r>
              <a:rPr lang="en-US" sz="1600" dirty="0"/>
              <a:t> data yang </a:t>
            </a:r>
            <a:r>
              <a:rPr lang="en-US" sz="1600" dirty="0" err="1"/>
              <a:t>digunakan</a:t>
            </a:r>
            <a:r>
              <a:rPr lang="en-US" sz="1600" dirty="0"/>
              <a:t> </a:t>
            </a:r>
            <a:r>
              <a:rPr lang="en-US" sz="1600" dirty="0" err="1"/>
              <a:t>mengandung</a:t>
            </a:r>
            <a:r>
              <a:rPr lang="en-US" sz="1600" dirty="0"/>
              <a:t> </a:t>
            </a:r>
            <a:r>
              <a:rPr lang="en-US" sz="1600" dirty="0" err="1"/>
              <a:t>resiko</a:t>
            </a:r>
            <a:r>
              <a:rPr lang="en-US" sz="1600" dirty="0"/>
              <a:t> </a:t>
            </a:r>
            <a:r>
              <a:rPr lang="en-US" sz="1600" dirty="0" err="1"/>
              <a:t>hilangnya</a:t>
            </a:r>
            <a:r>
              <a:rPr lang="en-US" sz="1600" dirty="0"/>
              <a:t> data –data </a:t>
            </a:r>
            <a:r>
              <a:rPr lang="en-US" sz="1600" dirty="0" err="1"/>
              <a:t>penting</a:t>
            </a:r>
            <a:r>
              <a:rPr lang="en-US" sz="1600" dirty="0"/>
              <a:t> </a:t>
            </a:r>
            <a:r>
              <a:rPr lang="en-US" sz="1600" dirty="0" err="1"/>
              <a:t>karena</a:t>
            </a:r>
            <a:r>
              <a:rPr lang="en-US" sz="1600" dirty="0"/>
              <a:t> </a:t>
            </a:r>
            <a:r>
              <a:rPr lang="en-US" sz="1600" dirty="0" err="1"/>
              <a:t>pengolahan</a:t>
            </a:r>
            <a:r>
              <a:rPr lang="en-US" sz="1600" dirty="0"/>
              <a:t> </a:t>
            </a:r>
            <a:r>
              <a:rPr lang="en-US" sz="1600" dirty="0" err="1"/>
              <a:t>bukti</a:t>
            </a:r>
            <a:r>
              <a:rPr lang="en-US" sz="1600" dirty="0"/>
              <a:t> </a:t>
            </a:r>
            <a:r>
              <a:rPr lang="en-US" sz="1600" dirty="0" err="1"/>
              <a:t>tersebut</a:t>
            </a:r>
            <a:r>
              <a:rPr lang="en-US" sz="1600" dirty="0"/>
              <a:t> </a:t>
            </a:r>
            <a:r>
              <a:rPr lang="en-US" sz="1600" dirty="0" err="1"/>
              <a:t>dilakukan</a:t>
            </a:r>
            <a:r>
              <a:rPr lang="en-US" sz="1600" dirty="0"/>
              <a:t> </a:t>
            </a:r>
            <a:r>
              <a:rPr lang="en-US" sz="1600" dirty="0" err="1"/>
              <a:t>setelah</a:t>
            </a:r>
            <a:r>
              <a:rPr lang="en-US" sz="1600" dirty="0"/>
              <a:t> </a:t>
            </a:r>
            <a:r>
              <a:rPr lang="en-US" sz="1600" dirty="0" err="1"/>
              <a:t>semua</a:t>
            </a:r>
            <a:r>
              <a:rPr lang="en-US" sz="1600" dirty="0"/>
              <a:t>  </a:t>
            </a:r>
            <a:r>
              <a:rPr lang="en-US" sz="1600" dirty="0" err="1"/>
              <a:t>bukti</a:t>
            </a:r>
            <a:r>
              <a:rPr lang="en-US" sz="1600" dirty="0"/>
              <a:t> </a:t>
            </a:r>
            <a:r>
              <a:rPr lang="en-US" sz="1600" dirty="0" err="1"/>
              <a:t>terkumpul</a:t>
            </a:r>
            <a:r>
              <a:rPr lang="en-US" sz="1600" dirty="0"/>
              <a:t>.</a:t>
            </a:r>
            <a:endParaRPr lang="id-ID" sz="1600" dirty="0"/>
          </a:p>
          <a:p>
            <a:pPr marL="342900" indent="-342900" algn="just">
              <a:buFont typeface="+mj-lt"/>
              <a:buAutoNum type="alphaLcPeriod"/>
            </a:pPr>
            <a:r>
              <a:rPr lang="en-US" sz="1600" dirty="0"/>
              <a:t>Web </a:t>
            </a:r>
            <a:r>
              <a:rPr lang="en-US" sz="1600" dirty="0" err="1"/>
              <a:t>sistem</a:t>
            </a:r>
            <a:r>
              <a:rPr lang="en-US" sz="1600" dirty="0"/>
              <a:t> </a:t>
            </a:r>
            <a:r>
              <a:rPr lang="en-US" sz="1600" dirty="0" err="1"/>
              <a:t>informasi</a:t>
            </a:r>
            <a:r>
              <a:rPr lang="en-US" sz="1600" dirty="0"/>
              <a:t> pen</a:t>
            </a:r>
            <a:r>
              <a:rPr lang="id-ID" sz="1600" dirty="0"/>
              <a:t>yewaan lapangan futsal</a:t>
            </a:r>
            <a:r>
              <a:rPr lang="en-US" sz="1600" dirty="0"/>
              <a:t> </a:t>
            </a:r>
            <a:r>
              <a:rPr lang="en-US" sz="1600" dirty="0" err="1"/>
              <a:t>ini</a:t>
            </a:r>
            <a:r>
              <a:rPr lang="en-US" sz="1600" dirty="0"/>
              <a:t> </a:t>
            </a:r>
            <a:r>
              <a:rPr lang="en-US" sz="1600" dirty="0" err="1"/>
              <a:t>secara</a:t>
            </a:r>
            <a:r>
              <a:rPr lang="en-US" sz="1600" dirty="0"/>
              <a:t> </a:t>
            </a:r>
            <a:r>
              <a:rPr lang="en-US" sz="1600" dirty="0" err="1"/>
              <a:t>keseluruhan</a:t>
            </a:r>
            <a:r>
              <a:rPr lang="en-US" sz="1600" dirty="0"/>
              <a:t>  </a:t>
            </a:r>
            <a:r>
              <a:rPr lang="en-US" sz="1600" dirty="0" err="1"/>
              <a:t>membantu</a:t>
            </a:r>
            <a:r>
              <a:rPr lang="en-US" sz="1600" dirty="0"/>
              <a:t> </a:t>
            </a:r>
            <a:r>
              <a:rPr lang="en-US" sz="1600" dirty="0" err="1"/>
              <a:t>mempermudah</a:t>
            </a:r>
            <a:r>
              <a:rPr lang="en-US" sz="1600" dirty="0"/>
              <a:t> </a:t>
            </a:r>
            <a:r>
              <a:rPr lang="en-US" sz="1600" dirty="0" err="1"/>
              <a:t>calon</a:t>
            </a:r>
            <a:r>
              <a:rPr lang="en-US" sz="1600" dirty="0"/>
              <a:t> </a:t>
            </a:r>
            <a:r>
              <a:rPr lang="id-ID" sz="1600" i="1" dirty="0"/>
              <a:t>member</a:t>
            </a:r>
            <a:r>
              <a:rPr lang="en-US" sz="1600" dirty="0"/>
              <a:t> </a:t>
            </a:r>
            <a:r>
              <a:rPr lang="en-US" sz="1600" dirty="0" err="1"/>
              <a:t>untuk</a:t>
            </a:r>
            <a:r>
              <a:rPr lang="en-US" sz="1600" dirty="0"/>
              <a:t> me</a:t>
            </a:r>
            <a:r>
              <a:rPr lang="id-ID" sz="1600" dirty="0"/>
              <a:t>mesan penyewaan lapangan futsal </a:t>
            </a:r>
            <a:r>
              <a:rPr lang="en-US" sz="1600" dirty="0"/>
              <a:t>se</a:t>
            </a:r>
            <a:r>
              <a:rPr lang="id-ID" sz="1600" dirty="0"/>
              <a:t>cara mudah.</a:t>
            </a:r>
          </a:p>
          <a:p>
            <a:pPr marL="342900" indent="-342900" algn="just">
              <a:buFont typeface="+mj-lt"/>
              <a:buAutoNum type="alphaLcPeriod"/>
            </a:pPr>
            <a:r>
              <a:rPr lang="en-US" sz="1600" dirty="0" err="1"/>
              <a:t>Oleh</a:t>
            </a:r>
            <a:r>
              <a:rPr lang="en-US" sz="1600" dirty="0"/>
              <a:t> </a:t>
            </a:r>
            <a:r>
              <a:rPr lang="en-US" sz="1600" dirty="0" err="1"/>
              <a:t>sebab</a:t>
            </a:r>
            <a:r>
              <a:rPr lang="en-US" sz="1600" dirty="0"/>
              <a:t> </a:t>
            </a:r>
            <a:r>
              <a:rPr lang="en-US" sz="1600" dirty="0" err="1"/>
              <a:t>itu</a:t>
            </a:r>
            <a:r>
              <a:rPr lang="en-US" sz="1600" dirty="0"/>
              <a:t> </a:t>
            </a:r>
            <a:r>
              <a:rPr lang="en-US" sz="1600" dirty="0" err="1"/>
              <a:t>dengan</a:t>
            </a:r>
            <a:r>
              <a:rPr lang="en-US" sz="1600" dirty="0"/>
              <a:t> </a:t>
            </a:r>
            <a:r>
              <a:rPr lang="en-US" sz="1600" dirty="0" err="1"/>
              <a:t>memanfaatkan</a:t>
            </a:r>
            <a:r>
              <a:rPr lang="en-US" sz="1600" dirty="0"/>
              <a:t> </a:t>
            </a:r>
            <a:r>
              <a:rPr lang="en-US" sz="1600" dirty="0" err="1"/>
              <a:t>teknologi</a:t>
            </a:r>
            <a:r>
              <a:rPr lang="en-US" sz="1600" dirty="0"/>
              <a:t> </a:t>
            </a:r>
            <a:r>
              <a:rPr lang="en-US" sz="1600" dirty="0" err="1"/>
              <a:t>komputer</a:t>
            </a:r>
            <a:r>
              <a:rPr lang="en-US" sz="1600" dirty="0"/>
              <a:t> </a:t>
            </a:r>
            <a:r>
              <a:rPr lang="en-US" sz="1600" dirty="0" err="1"/>
              <a:t>untuk</a:t>
            </a:r>
            <a:r>
              <a:rPr lang="en-US" sz="1600" dirty="0"/>
              <a:t> </a:t>
            </a:r>
            <a:r>
              <a:rPr lang="en-US" sz="1600" dirty="0" err="1"/>
              <a:t>membuat</a:t>
            </a:r>
            <a:r>
              <a:rPr lang="en-US" sz="1600" dirty="0"/>
              <a:t> </a:t>
            </a:r>
            <a:r>
              <a:rPr lang="en-US" sz="1600" dirty="0" err="1"/>
              <a:t>komputerisasi</a:t>
            </a:r>
            <a:r>
              <a:rPr lang="en-US" sz="1600" dirty="0"/>
              <a:t> </a:t>
            </a:r>
            <a:r>
              <a:rPr lang="en-US" sz="1600" dirty="0" err="1"/>
              <a:t>sistem</a:t>
            </a:r>
            <a:r>
              <a:rPr lang="en-US" sz="1600" dirty="0"/>
              <a:t> pen</a:t>
            </a:r>
            <a:r>
              <a:rPr lang="id-ID" sz="1600" dirty="0"/>
              <a:t>yewaan lapangan futsal</a:t>
            </a:r>
            <a:r>
              <a:rPr lang="en-US" sz="1600" dirty="0"/>
              <a:t> </a:t>
            </a:r>
            <a:r>
              <a:rPr lang="en-US" sz="1600" dirty="0" err="1"/>
              <a:t>guna</a:t>
            </a:r>
            <a:r>
              <a:rPr lang="en-US" sz="1600" dirty="0"/>
              <a:t> </a:t>
            </a:r>
            <a:r>
              <a:rPr lang="en-US" sz="1600" dirty="0" err="1"/>
              <a:t>menunjang</a:t>
            </a:r>
            <a:r>
              <a:rPr lang="en-US" sz="1600" dirty="0"/>
              <a:t> proses yang </a:t>
            </a:r>
            <a:r>
              <a:rPr lang="en-US" sz="1600" dirty="0" err="1"/>
              <a:t>selama</a:t>
            </a:r>
            <a:r>
              <a:rPr lang="en-US" sz="1600" dirty="0"/>
              <a:t> </a:t>
            </a:r>
            <a:r>
              <a:rPr lang="en-US" sz="1600" dirty="0" err="1"/>
              <a:t>ini</a:t>
            </a:r>
            <a:r>
              <a:rPr lang="en-US" sz="1600" dirty="0"/>
              <a:t> </a:t>
            </a:r>
            <a:r>
              <a:rPr lang="en-US" sz="1600" dirty="0" err="1"/>
              <a:t>berlangsung</a:t>
            </a:r>
            <a:r>
              <a:rPr lang="en-US" sz="1600" dirty="0"/>
              <a:t> </a:t>
            </a:r>
            <a:r>
              <a:rPr lang="en-US" sz="1600" dirty="0" err="1"/>
              <a:t>sangatlah</a:t>
            </a:r>
            <a:r>
              <a:rPr lang="en-US" sz="1600" dirty="0"/>
              <a:t> </a:t>
            </a:r>
            <a:r>
              <a:rPr lang="en-US" sz="1600" dirty="0" err="1"/>
              <a:t>diperlukan</a:t>
            </a:r>
            <a:r>
              <a:rPr lang="en-US" sz="1600" dirty="0"/>
              <a:t>.</a:t>
            </a:r>
            <a:endParaRPr lang="en-GB" sz="1600" dirty="0"/>
          </a:p>
        </p:txBody>
      </p:sp>
      <p:sp>
        <p:nvSpPr>
          <p:cNvPr id="3" name="Rectangle 2"/>
          <p:cNvSpPr/>
          <p:nvPr/>
        </p:nvSpPr>
        <p:spPr>
          <a:xfrm>
            <a:off x="539552" y="665922"/>
            <a:ext cx="1944216" cy="369332"/>
          </a:xfrm>
          <a:prstGeom prst="rect">
            <a:avLst/>
          </a:prstGeom>
        </p:spPr>
        <p:txBody>
          <a:bodyPr wrap="square">
            <a:spAutoFit/>
          </a:bodyPr>
          <a:lstStyle/>
          <a:p>
            <a:pPr lvl="0"/>
            <a:r>
              <a:rPr lang="en-GB" b="1" i="1" dirty="0" err="1">
                <a:latin typeface="+mj-lt"/>
              </a:rPr>
              <a:t>Kesimpulan</a:t>
            </a:r>
            <a:endParaRPr lang="en-GB" i="1" dirty="0">
              <a:latin typeface="+mj-lt"/>
            </a:endParaRP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6060" y="5445224"/>
            <a:ext cx="1168663" cy="1103192"/>
          </a:xfrm>
          <a:prstGeom prst="rect">
            <a:avLst/>
          </a:prstGeom>
          <a:noFill/>
        </p:spPr>
      </p:pic>
    </p:spTree>
    <p:extLst>
      <p:ext uri="{BB962C8B-B14F-4D97-AF65-F5344CB8AC3E}">
        <p14:creationId xmlns:p14="http://schemas.microsoft.com/office/powerpoint/2010/main" val="491592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052736"/>
            <a:ext cx="7560840" cy="3385542"/>
          </a:xfrm>
          <a:prstGeom prst="rect">
            <a:avLst/>
          </a:prstGeom>
        </p:spPr>
        <p:txBody>
          <a:bodyPr wrap="square">
            <a:spAutoFit/>
          </a:bodyPr>
          <a:lstStyle/>
          <a:p>
            <a:pPr algn="just"/>
            <a:r>
              <a:rPr lang="id-ID" sz="1600" dirty="0"/>
              <a:t>Dengan penggunaan sistem kompterisasi dalam proses </a:t>
            </a:r>
            <a:r>
              <a:rPr lang="en-US" sz="1600" dirty="0"/>
              <a:t>pen</a:t>
            </a:r>
            <a:r>
              <a:rPr lang="id-ID" sz="1600" dirty="0"/>
              <a:t>yewaan lapangan futsal pada</a:t>
            </a:r>
            <a:r>
              <a:rPr lang="en-US" sz="1600" dirty="0"/>
              <a:t> </a:t>
            </a:r>
            <a:r>
              <a:rPr lang="en-US" sz="1600" dirty="0" err="1"/>
              <a:t>Kafila</a:t>
            </a:r>
            <a:r>
              <a:rPr lang="id-ID" sz="1600" dirty="0"/>
              <a:t> Futsal </a:t>
            </a:r>
            <a:r>
              <a:rPr lang="en-US" sz="1600" dirty="0"/>
              <a:t>Jakarta</a:t>
            </a:r>
            <a:r>
              <a:rPr lang="id-ID" sz="1600" dirty="0"/>
              <a:t> bukan berarti dalam pengolahan sistem yang ada saat ini data tidak akan menimbulkan masalah baru. Sehubungan dengan itu, maka perlu pemeliharaan sistem yang baik dan peningkatan kedisiplinan kerja. Disini penulis mencoba memberikan sedikit saran kepada Pemilik Lapangan </a:t>
            </a:r>
            <a:r>
              <a:rPr lang="en-US" sz="1600" dirty="0" err="1"/>
              <a:t>Kafila</a:t>
            </a:r>
            <a:r>
              <a:rPr lang="id-ID" sz="1600" dirty="0"/>
              <a:t> Futsal </a:t>
            </a:r>
            <a:r>
              <a:rPr lang="en-US" sz="1600" dirty="0"/>
              <a:t>Jakarta</a:t>
            </a:r>
            <a:r>
              <a:rPr lang="id-ID" sz="1600" dirty="0"/>
              <a:t> agar dalam pengolahan data terlaksana dengan baik. Antara lain:</a:t>
            </a:r>
          </a:p>
          <a:p>
            <a:pPr marL="342900" lvl="0" indent="-342900" algn="just">
              <a:buFont typeface="+mj-lt"/>
              <a:buAutoNum type="alphaLcPeriod"/>
            </a:pPr>
            <a:r>
              <a:rPr lang="id-ID" sz="1600" dirty="0"/>
              <a:t>Sangat pentingnya melakukan pembuatan file cadangan </a:t>
            </a:r>
            <a:r>
              <a:rPr lang="id-ID" sz="1600" i="1" dirty="0"/>
              <a:t>(backup)</a:t>
            </a:r>
            <a:r>
              <a:rPr lang="id-ID" sz="1600" dirty="0"/>
              <a:t> untuk menghindari kehilangan data yang tersimpan di komputer karena berbagai faktor penyebab.</a:t>
            </a:r>
          </a:p>
          <a:p>
            <a:pPr marL="342900" lvl="0" indent="-342900" algn="just">
              <a:buFont typeface="+mj-lt"/>
              <a:buAutoNum type="alphaLcPeriod"/>
            </a:pPr>
            <a:r>
              <a:rPr lang="id-ID" sz="1600" dirty="0"/>
              <a:t>Untuk menjaga data pribadi agar aman dari pemakai yang tidak bertanggung jawba maka </a:t>
            </a:r>
            <a:r>
              <a:rPr lang="id-ID" sz="1600" i="1" dirty="0"/>
              <a:t>username</a:t>
            </a:r>
            <a:r>
              <a:rPr lang="id-ID" sz="1600" dirty="0"/>
              <a:t> dan </a:t>
            </a:r>
            <a:r>
              <a:rPr lang="id-ID" sz="1600" i="1" dirty="0"/>
              <a:t>password </a:t>
            </a:r>
            <a:r>
              <a:rPr lang="id-ID" sz="1600" dirty="0"/>
              <a:t>yang telah dibuat hanya boleh diketahui oleh </a:t>
            </a:r>
            <a:r>
              <a:rPr lang="id-ID" sz="1600" i="1" dirty="0"/>
              <a:t>member</a:t>
            </a:r>
            <a:r>
              <a:rPr lang="id-ID" sz="1600" dirty="0"/>
              <a:t> atau </a:t>
            </a:r>
            <a:r>
              <a:rPr lang="id-ID" sz="1600" i="1" dirty="0"/>
              <a:t>admin</a:t>
            </a:r>
            <a:r>
              <a:rPr lang="id-ID" sz="1600" dirty="0"/>
              <a:t> saja.</a:t>
            </a:r>
          </a:p>
          <a:p>
            <a:pPr marL="342900" indent="-342900" algn="just">
              <a:buFont typeface="+mj-lt"/>
              <a:buAutoNum type="alphaLcPeriod"/>
            </a:pPr>
            <a:endParaRPr lang="id-ID" sz="1600" dirty="0"/>
          </a:p>
          <a:p>
            <a:pPr lvl="0" algn="just"/>
            <a:endParaRPr lang="en-GB" sz="1600" dirty="0"/>
          </a:p>
        </p:txBody>
      </p:sp>
      <p:sp>
        <p:nvSpPr>
          <p:cNvPr id="3" name="Rectangle 2"/>
          <p:cNvSpPr/>
          <p:nvPr/>
        </p:nvSpPr>
        <p:spPr>
          <a:xfrm>
            <a:off x="539552" y="665922"/>
            <a:ext cx="1944216" cy="369332"/>
          </a:xfrm>
          <a:prstGeom prst="rect">
            <a:avLst/>
          </a:prstGeom>
        </p:spPr>
        <p:txBody>
          <a:bodyPr wrap="square">
            <a:spAutoFit/>
          </a:bodyPr>
          <a:lstStyle/>
          <a:p>
            <a:pPr lvl="0"/>
            <a:r>
              <a:rPr lang="id-ID" b="1" i="1" dirty="0">
                <a:latin typeface="+mj-lt"/>
              </a:rPr>
              <a:t>Saran</a:t>
            </a:r>
            <a:endParaRPr lang="en-GB" i="1" dirty="0">
              <a:latin typeface="+mj-lt"/>
            </a:endParaRP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6060" y="5445224"/>
            <a:ext cx="1168663" cy="1103192"/>
          </a:xfrm>
          <a:prstGeom prst="rect">
            <a:avLst/>
          </a:prstGeom>
          <a:noFill/>
        </p:spPr>
      </p:pic>
    </p:spTree>
    <p:extLst>
      <p:ext uri="{BB962C8B-B14F-4D97-AF65-F5344CB8AC3E}">
        <p14:creationId xmlns:p14="http://schemas.microsoft.com/office/powerpoint/2010/main" val="2733419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43608" y="1124744"/>
            <a:ext cx="7175351" cy="1080120"/>
          </a:xfrm>
        </p:spPr>
        <p:txBody>
          <a:bodyPr/>
          <a:lstStyle/>
          <a:p>
            <a:pPr marL="182880" indent="0" algn="ctr">
              <a:buNone/>
            </a:pPr>
            <a:r>
              <a:rPr lang="en-GB" dirty="0"/>
              <a:t>SELESAI</a:t>
            </a:r>
          </a:p>
        </p:txBody>
      </p:sp>
      <p:sp>
        <p:nvSpPr>
          <p:cNvPr id="2" name="Subtitle 1"/>
          <p:cNvSpPr>
            <a:spLocks noGrp="1"/>
          </p:cNvSpPr>
          <p:nvPr>
            <p:ph type="subTitle" idx="1"/>
          </p:nvPr>
        </p:nvSpPr>
        <p:spPr>
          <a:xfrm>
            <a:off x="1259632" y="3501008"/>
            <a:ext cx="6986637" cy="936103"/>
          </a:xfrm>
        </p:spPr>
        <p:txBody>
          <a:bodyPr>
            <a:noAutofit/>
          </a:bodyPr>
          <a:lstStyle/>
          <a:p>
            <a:pPr algn="ctr"/>
            <a:r>
              <a:rPr lang="en-GB" sz="4400" b="1" i="1" dirty="0">
                <a:effectLst>
                  <a:outerShdw blurRad="38100" dist="38100" dir="2700000" algn="tl">
                    <a:srgbClr val="000000">
                      <a:alpha val="43137"/>
                    </a:srgbClr>
                  </a:outerShdw>
                </a:effectLst>
              </a:rPr>
              <a:t>SEKIAN DAN TERIMAKASIH </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2320" y="5445224"/>
            <a:ext cx="1168663" cy="1103192"/>
          </a:xfrm>
          <a:prstGeom prst="rect">
            <a:avLst/>
          </a:prstGeom>
          <a:noFill/>
        </p:spPr>
      </p:pic>
    </p:spTree>
    <p:extLst>
      <p:ext uri="{BB962C8B-B14F-4D97-AF65-F5344CB8AC3E}">
        <p14:creationId xmlns:p14="http://schemas.microsoft.com/office/powerpoint/2010/main" val="21187772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764</TotalTime>
  <Words>490</Words>
  <Application>Microsoft Office PowerPoint</Application>
  <PresentationFormat>On-screen Show (4:3)</PresentationFormat>
  <Paragraphs>60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Cambria</vt:lpstr>
      <vt:lpstr>Adjacency</vt:lpstr>
      <vt:lpstr>PERANCANGAN SISTEM INFORMASI RESERVASI LAPANGAN  PADA KAFILA FUTSAL JAKARTA</vt:lpstr>
      <vt:lpstr>Maksud dan Tujuan</vt:lpstr>
      <vt:lpstr>Ruang Lingkup</vt:lpstr>
      <vt:lpstr>Activity Diagram  </vt:lpstr>
      <vt:lpstr>PowerPoint Presentation</vt:lpstr>
      <vt:lpstr>Use case</vt:lpstr>
      <vt:lpstr>Diagram Aktivtas </vt:lpstr>
      <vt:lpstr>PowerPoint Presentation</vt:lpstr>
      <vt:lpstr>Entity Relationship Diagram</vt:lpstr>
      <vt:lpstr>Logical Record Structure </vt:lpstr>
      <vt:lpstr>Squence Diagram Pemesanan Member</vt:lpstr>
      <vt:lpstr>Squence Diagram Konfirmasi Pembayaran Admin</vt:lpstr>
      <vt:lpstr>Class Model </vt:lpstr>
      <vt:lpstr>Spesifikasi File Pemesanan</vt:lpstr>
      <vt:lpstr>PowerPoint Presentation</vt:lpstr>
      <vt:lpstr>PowerPoint Presentation</vt:lpstr>
      <vt:lpstr>SELESAI</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klk</dc:title>
  <dc:creator>ismail - [2010]</dc:creator>
  <cp:lastModifiedBy>hanifa muslimah</cp:lastModifiedBy>
  <cp:revision>50</cp:revision>
  <dcterms:created xsi:type="dcterms:W3CDTF">2019-07-18T15:40:12Z</dcterms:created>
  <dcterms:modified xsi:type="dcterms:W3CDTF">2020-01-16T14:18:17Z</dcterms:modified>
</cp:coreProperties>
</file>